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2" r:id="rId4"/>
  </p:sldMasterIdLst>
  <p:notesMasterIdLst>
    <p:notesMasterId r:id="rId49"/>
  </p:notesMasterIdLst>
  <p:handoutMasterIdLst>
    <p:handoutMasterId r:id="rId50"/>
  </p:handoutMasterIdLst>
  <p:sldIdLst>
    <p:sldId id="418" r:id="rId5"/>
    <p:sldId id="419" r:id="rId6"/>
    <p:sldId id="397" r:id="rId7"/>
    <p:sldId id="420" r:id="rId8"/>
    <p:sldId id="425" r:id="rId9"/>
    <p:sldId id="426" r:id="rId10"/>
    <p:sldId id="427" r:id="rId11"/>
    <p:sldId id="458" r:id="rId12"/>
    <p:sldId id="459" r:id="rId13"/>
    <p:sldId id="460" r:id="rId14"/>
    <p:sldId id="461" r:id="rId15"/>
    <p:sldId id="462" r:id="rId16"/>
    <p:sldId id="463" r:id="rId17"/>
    <p:sldId id="464" r:id="rId18"/>
    <p:sldId id="465" r:id="rId19"/>
    <p:sldId id="466" r:id="rId20"/>
    <p:sldId id="467" r:id="rId21"/>
    <p:sldId id="468" r:id="rId22"/>
    <p:sldId id="473" r:id="rId23"/>
    <p:sldId id="474" r:id="rId24"/>
    <p:sldId id="475" r:id="rId25"/>
    <p:sldId id="476" r:id="rId26"/>
    <p:sldId id="477" r:id="rId27"/>
    <p:sldId id="478" r:id="rId28"/>
    <p:sldId id="479" r:id="rId29"/>
    <p:sldId id="480" r:id="rId30"/>
    <p:sldId id="472" r:id="rId31"/>
    <p:sldId id="469" r:id="rId32"/>
    <p:sldId id="470" r:id="rId33"/>
    <p:sldId id="471" r:id="rId34"/>
    <p:sldId id="481" r:id="rId35"/>
    <p:sldId id="482" r:id="rId36"/>
    <p:sldId id="483" r:id="rId37"/>
    <p:sldId id="484" r:id="rId38"/>
    <p:sldId id="485" r:id="rId39"/>
    <p:sldId id="486" r:id="rId40"/>
    <p:sldId id="487" r:id="rId41"/>
    <p:sldId id="488" r:id="rId42"/>
    <p:sldId id="490" r:id="rId43"/>
    <p:sldId id="491" r:id="rId44"/>
    <p:sldId id="492" r:id="rId45"/>
    <p:sldId id="457" r:id="rId46"/>
    <p:sldId id="398" r:id="rId47"/>
    <p:sldId id="417" r:id="rId48"/>
  </p:sldIdLst>
  <p:sldSz cx="12192000" cy="6858000"/>
  <p:notesSz cx="6858000" cy="9144000"/>
  <p:embeddedFontLst>
    <p:embeddedFont>
      <p:font typeface="Helvetica35-Thin" panose="020B0604020202020204" charset="0"/>
      <p:regular r:id="rId51"/>
    </p:embeddedFont>
    <p:embeddedFont>
      <p:font typeface="Tw Cen MT" panose="020B0602020104020603"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Helvetica" panose="020B0604020202020204" pitchFamily="34" charset="0"/>
      <p:regular r:id="rId60"/>
      <p:bold r:id="rId61"/>
      <p:italic r:id="rId62"/>
      <p:boldItalic r:id="rId63"/>
    </p:embeddedFont>
    <p:embeddedFont>
      <p:font typeface="Open Sans" panose="020B0604020202020204" charset="0"/>
      <p:regular r:id="rId64"/>
      <p:bold r:id="rId65"/>
      <p:italic r:id="rId66"/>
      <p:boldItalic r:id="rId67"/>
    </p:embeddedFont>
    <p:embeddedFont>
      <p:font typeface="Segoe UI Light" panose="020B0502040204020203" pitchFamily="34" charset="0"/>
      <p:regular r:id="rId68"/>
      <p:italic r:id="rId69"/>
    </p:embeddedFont>
    <p:embeddedFont>
      <p:font typeface="Segoe UI" panose="020B0502040204020203" pitchFamily="34" charset="0"/>
      <p:regular r:id="rId70"/>
      <p:bold r:id="rId71"/>
      <p:italic r:id="rId72"/>
      <p:boldItalic r:id="rId73"/>
    </p:embeddedFont>
    <p:embeddedFont>
      <p:font typeface="Calibri" panose="020F0502020204030204" pitchFamily="34" charset="0"/>
      <p:regular r:id="rId74"/>
      <p:bold r:id="rId75"/>
      <p:italic r:id="rId76"/>
      <p:boldItalic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6A970F0E-6583-4726-8BB4-81654473F8E5}">
          <p14:sldIdLst>
            <p14:sldId id="418"/>
            <p14:sldId id="419"/>
            <p14:sldId id="397"/>
          </p14:sldIdLst>
        </p14:section>
        <p14:section name="Introducción a Xamarin.Forms" id="{406A499C-301F-40F7-A80E-338809CF1A7B}">
          <p14:sldIdLst>
            <p14:sldId id="420"/>
            <p14:sldId id="425"/>
            <p14:sldId id="426"/>
            <p14:sldId id="427"/>
            <p14:sldId id="458"/>
            <p14:sldId id="459"/>
            <p14:sldId id="460"/>
            <p14:sldId id="461"/>
            <p14:sldId id="462"/>
            <p14:sldId id="463"/>
            <p14:sldId id="464"/>
            <p14:sldId id="465"/>
            <p14:sldId id="466"/>
            <p14:sldId id="467"/>
            <p14:sldId id="468"/>
          </p14:sldIdLst>
        </p14:section>
        <p14:section name="Xamarin Live Player" id="{210E9957-6964-4ADB-B3F2-5A8BA063BB7E}">
          <p14:sldIdLst>
            <p14:sldId id="473"/>
            <p14:sldId id="474"/>
            <p14:sldId id="475"/>
            <p14:sldId id="476"/>
            <p14:sldId id="477"/>
            <p14:sldId id="478"/>
            <p14:sldId id="479"/>
            <p14:sldId id="480"/>
          </p14:sldIdLst>
        </p14:section>
        <p14:section name="Open Source" id="{ED25711A-1D1F-403F-A30D-5D0C65FEA86D}">
          <p14:sldIdLst>
            <p14:sldId id="472"/>
            <p14:sldId id="469"/>
            <p14:sldId id="470"/>
            <p14:sldId id="471"/>
          </p14:sldIdLst>
        </p14:section>
        <p14:section name="Nuevos Backends" id="{82541528-F39D-47A4-803E-3461FC27E253}">
          <p14:sldIdLst>
            <p14:sldId id="481"/>
            <p14:sldId id="482"/>
            <p14:sldId id="483"/>
            <p14:sldId id="484"/>
            <p14:sldId id="485"/>
            <p14:sldId id="486"/>
            <p14:sldId id="487"/>
            <p14:sldId id="488"/>
            <p14:sldId id="490"/>
            <p14:sldId id="491"/>
            <p14:sldId id="492"/>
            <p14:sldId id="457"/>
            <p14:sldId id="398"/>
            <p14:sldId id="417"/>
          </p14:sldIdLst>
        </p14:section>
      </p14:sectionLst>
    </p:ext>
    <p:ext uri="{EFAFB233-063F-42B5-8137-9DF3F51BA10A}">
      <p15:sldGuideLst xmlns:p15="http://schemas.microsoft.com/office/powerpoint/2012/main">
        <p15:guide id="1" pos="1232" userDrawn="1">
          <p15:clr>
            <a:srgbClr val="A4A3A4"/>
          </p15:clr>
        </p15:guide>
        <p15:guide id="2" orient="horz" pos="1706" userDrawn="1">
          <p15:clr>
            <a:srgbClr val="A4A3A4"/>
          </p15:clr>
        </p15:guide>
        <p15:guide id="3" orient="horz" pos="3838" userDrawn="1">
          <p15:clr>
            <a:srgbClr val="A4A3A4"/>
          </p15:clr>
        </p15:guide>
        <p15:guide id="4" orient="horz" pos="10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ra Assin Sunye" initials="CAS" lastIdx="4" clrIdx="0">
    <p:extLst>
      <p:ext uri="{19B8F6BF-5375-455C-9EA6-DF929625EA0E}">
        <p15:presenceInfo xmlns:p15="http://schemas.microsoft.com/office/powerpoint/2012/main" userId="c3a0c3d9ed5fb5d9" providerId="Windows Live"/>
      </p:ext>
    </p:extLst>
  </p:cmAuthor>
  <p:cmAuthor id="2" name="Belen Muñiz" initials="BM" lastIdx="2" clrIdx="1">
    <p:extLst>
      <p:ext uri="{19B8F6BF-5375-455C-9EA6-DF929625EA0E}">
        <p15:presenceInfo xmlns:p15="http://schemas.microsoft.com/office/powerpoint/2012/main" userId="S003000092FB62EC@LIVE.COM" providerId="AD"/>
      </p:ext>
    </p:extLst>
  </p:cmAuthor>
  <p:cmAuthor id="3" name="belen muniz" initials="bm" lastIdx="3" clrIdx="2">
    <p:extLst>
      <p:ext uri="{19B8F6BF-5375-455C-9EA6-DF929625EA0E}">
        <p15:presenceInfo xmlns:p15="http://schemas.microsoft.com/office/powerpoint/2012/main" userId="ed141f22d02a89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0FF"/>
    <a:srgbClr val="43536D"/>
    <a:srgbClr val="0C002A"/>
    <a:srgbClr val="130042"/>
    <a:srgbClr val="26034D"/>
    <a:srgbClr val="01DBFF"/>
    <a:srgbClr val="00DBFF"/>
    <a:srgbClr val="12003E"/>
    <a:srgbClr val="1721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5" autoAdjust="0"/>
    <p:restoredTop sz="81481" autoAdjust="0"/>
  </p:normalViewPr>
  <p:slideViewPr>
    <p:cSldViewPr snapToGrid="0">
      <p:cViewPr varScale="1">
        <p:scale>
          <a:sx n="86" d="100"/>
          <a:sy n="86" d="100"/>
        </p:scale>
        <p:origin x="504" y="67"/>
      </p:cViewPr>
      <p:guideLst>
        <p:guide pos="1232"/>
        <p:guide orient="horz" pos="1706"/>
        <p:guide orient="horz" pos="3838"/>
        <p:guide orient="horz" pos="1049"/>
      </p:guideLst>
    </p:cSldViewPr>
  </p:slideViewPr>
  <p:outlineViewPr>
    <p:cViewPr>
      <p:scale>
        <a:sx n="33" d="100"/>
        <a:sy n="33" d="100"/>
      </p:scale>
      <p:origin x="0" y="-748"/>
    </p:cViewPr>
  </p:outlineViewPr>
  <p:notesTextViewPr>
    <p:cViewPr>
      <p:scale>
        <a:sx n="3" d="2"/>
        <a:sy n="3" d="2"/>
      </p:scale>
      <p:origin x="0" y="0"/>
    </p:cViewPr>
  </p:notesTextViewPr>
  <p:sorterViewPr>
    <p:cViewPr varScale="1">
      <p:scale>
        <a:sx n="100" d="100"/>
        <a:sy n="100" d="100"/>
      </p:scale>
      <p:origin x="0" y="-5584"/>
    </p:cViewPr>
  </p:sorterViewPr>
  <p:notesViewPr>
    <p:cSldViewPr snapToGrid="0" showGuides="1">
      <p:cViewPr varScale="1">
        <p:scale>
          <a:sx n="88" d="100"/>
          <a:sy n="88" d="100"/>
        </p:scale>
        <p:origin x="2214" y="84"/>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font" Target="fonts/font26.fntdata"/><Relationship Id="rId7" Type="http://schemas.openxmlformats.org/officeDocument/2006/relationships/slide" Target="slides/slide3.xml"/><Relationship Id="rId71" Type="http://schemas.openxmlformats.org/officeDocument/2006/relationships/font" Target="fonts/font21.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11.fntdata"/><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4.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ía Soto Castro" userId="8b739d3f-700c-46c0-881a-5f916d036e10" providerId="ADAL" clId="{9FFF2217-1730-4306-BA1B-0A638D202CA8}"/>
    <pc:docChg chg="modMainMaster">
      <pc:chgData name="María Soto Castro" userId="8b739d3f-700c-46c0-881a-5f916d036e10" providerId="ADAL" clId="{9FFF2217-1730-4306-BA1B-0A638D202CA8}" dt="2017-11-03T13:59:57.269" v="20"/>
      <pc:docMkLst>
        <pc:docMk/>
      </pc:docMkLst>
      <pc:sldMasterChg chg="modSldLayout">
        <pc:chgData name="María Soto Castro" userId="8b739d3f-700c-46c0-881a-5f916d036e10" providerId="ADAL" clId="{9FFF2217-1730-4306-BA1B-0A638D202CA8}" dt="2017-11-03T13:59:57.269" v="20"/>
        <pc:sldMasterMkLst>
          <pc:docMk/>
          <pc:sldMasterMk cId="1210962845" sldId="2147483672"/>
        </pc:sldMasterMkLst>
        <pc:sldLayoutChg chg="modSp">
          <pc:chgData name="María Soto Castro" userId="8b739d3f-700c-46c0-881a-5f916d036e10" providerId="ADAL" clId="{9FFF2217-1730-4306-BA1B-0A638D202CA8}" dt="2017-11-03T13:59:57.269" v="20"/>
          <pc:sldLayoutMkLst>
            <pc:docMk/>
            <pc:sldMasterMk cId="1210962845" sldId="2147483672"/>
            <pc:sldLayoutMk cId="2892420350" sldId="2147483762"/>
          </pc:sldLayoutMkLst>
          <pc:spChg chg="mod">
            <ac:chgData name="María Soto Castro" userId="8b739d3f-700c-46c0-881a-5f916d036e10" providerId="ADAL" clId="{9FFF2217-1730-4306-BA1B-0A638D202CA8}" dt="2017-11-03T13:58:03.004" v="0" actId="20577"/>
            <ac:spMkLst>
              <pc:docMk/>
              <pc:sldMasterMk cId="1210962845" sldId="2147483672"/>
              <pc:sldLayoutMk cId="2892420350" sldId="2147483762"/>
              <ac:spMk id="19" creationId="{00000000-0000-0000-0000-000000000000}"/>
            </ac:spMkLst>
          </pc:spChg>
          <pc:spChg chg="mod">
            <ac:chgData name="María Soto Castro" userId="8b739d3f-700c-46c0-881a-5f916d036e10" providerId="ADAL" clId="{9FFF2217-1730-4306-BA1B-0A638D202CA8}" dt="2017-11-03T13:59:25.205" v="19" actId="14100"/>
            <ac:spMkLst>
              <pc:docMk/>
              <pc:sldMasterMk cId="1210962845" sldId="2147483672"/>
              <pc:sldLayoutMk cId="2892420350" sldId="2147483762"/>
              <ac:spMk id="22" creationId="{00000000-0000-0000-0000-000000000000}"/>
            </ac:spMkLst>
          </pc:spChg>
          <pc:spChg chg="mod">
            <ac:chgData name="María Soto Castro" userId="8b739d3f-700c-46c0-881a-5f916d036e10" providerId="ADAL" clId="{9FFF2217-1730-4306-BA1B-0A638D202CA8}" dt="2017-11-03T13:59:57.269" v="20"/>
            <ac:spMkLst>
              <pc:docMk/>
              <pc:sldMasterMk cId="1210962845" sldId="2147483672"/>
              <pc:sldLayoutMk cId="2892420350" sldId="2147483762"/>
              <ac:spMk id="3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DDFB6-CA13-4FEC-8ED3-F8810E2E31A9}" type="datetimeFigureOut">
              <a:rPr lang="es-ES" smtClean="0"/>
              <a:t>16/02/2018</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3E65B1-DC05-4021-8D2D-3F6A77956557}" type="slidenum">
              <a:rPr lang="es-ES" smtClean="0"/>
              <a:t>‹Nº›</a:t>
            </a:fld>
            <a:endParaRPr lang="es-ES"/>
          </a:p>
        </p:txBody>
      </p:sp>
    </p:spTree>
    <p:extLst>
      <p:ext uri="{BB962C8B-B14F-4D97-AF65-F5344CB8AC3E}">
        <p14:creationId xmlns:p14="http://schemas.microsoft.com/office/powerpoint/2010/main" val="25886726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8DDE1-7473-4089-A3EB-80E19C00570C}" type="datetimeFigureOut">
              <a:rPr lang="en-US" smtClean="0"/>
              <a:t>2/16/2018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BB2E5-D305-412D-A528-E39D5186BA83}" type="slidenum">
              <a:rPr lang="en-US" smtClean="0"/>
              <a:t>‹Nº›</a:t>
            </a:fld>
            <a:endParaRPr lang="en-US"/>
          </a:p>
        </p:txBody>
      </p:sp>
    </p:spTree>
    <p:extLst>
      <p:ext uri="{BB962C8B-B14F-4D97-AF65-F5344CB8AC3E}">
        <p14:creationId xmlns:p14="http://schemas.microsoft.com/office/powerpoint/2010/main" val="16896451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143422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3763780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2/16/2018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2241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2/16/2018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31565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2/16/2018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055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2/16/2018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17014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2/16/2018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33594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2/16/2018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358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2/16/2018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64114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2/16/2018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16961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2/16/2018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191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2/16/2018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94765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A7C1A6-3F6E-4A0C-A01A-2F04D27288E6}" type="slidenum">
              <a:rPr lang="en-GB" smtClean="0"/>
              <a:pPr/>
              <a:t>40</a:t>
            </a:fld>
            <a:endParaRPr lang="en-GB" dirty="0"/>
          </a:p>
        </p:txBody>
      </p:sp>
    </p:spTree>
    <p:extLst>
      <p:ext uri="{BB962C8B-B14F-4D97-AF65-F5344CB8AC3E}">
        <p14:creationId xmlns:p14="http://schemas.microsoft.com/office/powerpoint/2010/main" val="4221920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2/16/2018 7:34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098315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10</a:t>
            </a:fld>
            <a:endParaRPr lang="en-US"/>
          </a:p>
        </p:txBody>
      </p:sp>
    </p:spTree>
    <p:extLst>
      <p:ext uri="{BB962C8B-B14F-4D97-AF65-F5344CB8AC3E}">
        <p14:creationId xmlns:p14="http://schemas.microsoft.com/office/powerpoint/2010/main" val="933032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11</a:t>
            </a:fld>
            <a:endParaRPr lang="en-US"/>
          </a:p>
        </p:txBody>
      </p:sp>
    </p:spTree>
    <p:extLst>
      <p:ext uri="{BB962C8B-B14F-4D97-AF65-F5344CB8AC3E}">
        <p14:creationId xmlns:p14="http://schemas.microsoft.com/office/powerpoint/2010/main" val="2872599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4095181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954171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996519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603332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Longtitle">
    <p:spTree>
      <p:nvGrpSpPr>
        <p:cNvPr id="1" name=""/>
        <p:cNvGrpSpPr/>
        <p:nvPr/>
      </p:nvGrpSpPr>
      <p:grpSpPr>
        <a:xfrm>
          <a:off x="0" y="0"/>
          <a:ext cx="0" cy="0"/>
          <a:chOff x="0" y="0"/>
          <a:chExt cx="0" cy="0"/>
        </a:xfrm>
      </p:grpSpPr>
      <p:sp>
        <p:nvSpPr>
          <p:cNvPr id="8" name="fecha"/>
          <p:cNvSpPr>
            <a:spLocks noGrp="1"/>
          </p:cNvSpPr>
          <p:nvPr>
            <p:ph type="body" sz="quarter" idx="14" hasCustomPrompt="1"/>
          </p:nvPr>
        </p:nvSpPr>
        <p:spPr>
          <a:xfrm>
            <a:off x="5272215" y="3234402"/>
            <a:ext cx="5865340" cy="523220"/>
          </a:xfrm>
        </p:spPr>
        <p:txBody>
          <a:bodyPr wrap="square" anchor="ctr">
            <a:spAutoFit/>
          </a:bodyPr>
          <a:lstStyle>
            <a:lvl1pPr marL="0" indent="0" algn="l">
              <a:buNone/>
              <a:defRPr sz="28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15" name="titulo"/>
          <p:cNvSpPr>
            <a:spLocks noGrp="1"/>
          </p:cNvSpPr>
          <p:nvPr>
            <p:ph type="title" hasCustomPrompt="1"/>
          </p:nvPr>
        </p:nvSpPr>
        <p:spPr>
          <a:xfrm>
            <a:off x="5272215" y="938877"/>
            <a:ext cx="5865341" cy="2264568"/>
          </a:xfrm>
        </p:spPr>
        <p:txBody>
          <a:bodyPr anchor="t" anchorCtr="0">
            <a:noAutofit/>
          </a:bodyPr>
          <a:lstStyle>
            <a:lvl1pPr>
              <a:defRPr sz="4800" b="0">
                <a:solidFill>
                  <a:srgbClr val="00D0FF"/>
                </a:solidFill>
              </a:defRPr>
            </a:lvl1pPr>
          </a:lstStyle>
          <a:p>
            <a:r>
              <a:rPr lang="en-US" dirty="0" err="1"/>
              <a:t>Nombre</a:t>
            </a:r>
            <a:r>
              <a:rPr lang="en-US" dirty="0"/>
              <a:t> del </a:t>
            </a:r>
            <a:r>
              <a:rPr lang="en-US" dirty="0" err="1"/>
              <a:t>evento</a:t>
            </a:r>
            <a:r>
              <a:rPr lang="en-US" dirty="0"/>
              <a:t> </a:t>
            </a:r>
            <a:r>
              <a:rPr lang="en-US" dirty="0" err="1"/>
              <a:t>en</a:t>
            </a:r>
            <a:r>
              <a:rPr lang="en-US" dirty="0"/>
              <a:t> </a:t>
            </a:r>
            <a:r>
              <a:rPr lang="en-US" dirty="0" err="1"/>
              <a:t>varias</a:t>
            </a:r>
            <a:r>
              <a:rPr lang="en-US" dirty="0"/>
              <a:t> </a:t>
            </a:r>
            <a:r>
              <a:rPr lang="en-US" dirty="0" err="1"/>
              <a:t>lineas</a:t>
            </a:r>
            <a:r>
              <a:rPr lang="en-US" dirty="0"/>
              <a:t> de </a:t>
            </a:r>
            <a:r>
              <a:rPr lang="en-US" dirty="0" err="1"/>
              <a:t>texto</a:t>
            </a:r>
            <a:r>
              <a:rPr lang="en-US" dirty="0"/>
              <a:t>    </a:t>
            </a:r>
            <a:endParaRPr lang="es-ES" dirty="0"/>
          </a:p>
        </p:txBody>
      </p:sp>
      <p:pic>
        <p:nvPicPr>
          <p:cNvPr id="21"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2261" y="2928045"/>
            <a:ext cx="3240000" cy="550800"/>
          </a:xfrm>
          <a:prstGeom prst="rect">
            <a:avLst/>
          </a:prstGeom>
        </p:spPr>
      </p:pic>
      <p:cxnSp>
        <p:nvCxnSpPr>
          <p:cNvPr id="29" name="linea"/>
          <p:cNvCxnSpPr/>
          <p:nvPr userDrawn="1"/>
        </p:nvCxnSpPr>
        <p:spPr>
          <a:xfrm>
            <a:off x="5362831" y="3854306"/>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3" name="marco"/>
          <p:cNvSpPr/>
          <p:nvPr userDrawn="1"/>
        </p:nvSpPr>
        <p:spPr>
          <a:xfrm>
            <a:off x="5107459" y="841786"/>
            <a:ext cx="6182481"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fecha"/>
          <p:cNvSpPr>
            <a:spLocks noGrp="1"/>
          </p:cNvSpPr>
          <p:nvPr>
            <p:ph type="body" sz="quarter" idx="15" hasCustomPrompt="1"/>
          </p:nvPr>
        </p:nvSpPr>
        <p:spPr>
          <a:xfrm>
            <a:off x="5272215" y="5027390"/>
            <a:ext cx="5865340" cy="461665"/>
          </a:xfrm>
        </p:spPr>
        <p:txBody>
          <a:bodyPr wrap="square" anchor="ctr">
            <a:spAutoFit/>
          </a:bodyPr>
          <a:lstStyle>
            <a:lvl1pPr marL="0" indent="0" algn="l">
              <a:buNone/>
              <a:defRPr sz="24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Nombre</a:t>
            </a:r>
            <a:r>
              <a:rPr lang="en-US" dirty="0"/>
              <a:t> ponente</a:t>
            </a:r>
          </a:p>
        </p:txBody>
      </p:sp>
      <p:sp>
        <p:nvSpPr>
          <p:cNvPr id="12" name="fecha"/>
          <p:cNvSpPr>
            <a:spLocks noGrp="1"/>
          </p:cNvSpPr>
          <p:nvPr>
            <p:ph type="body" sz="quarter" idx="16" hasCustomPrompt="1"/>
          </p:nvPr>
        </p:nvSpPr>
        <p:spPr>
          <a:xfrm>
            <a:off x="5272215" y="3917713"/>
            <a:ext cx="5865340" cy="1077218"/>
          </a:xfrm>
        </p:spPr>
        <p:txBody>
          <a:bodyPr wrap="square" anchor="ctr">
            <a:spAutoFit/>
          </a:bodyPr>
          <a:lstStyle>
            <a:lvl1pPr marL="0" indent="0" algn="l">
              <a:buNone/>
              <a:defRPr sz="3200" b="1" cap="none" baseline="0">
                <a:solidFill>
                  <a:srgbClr val="00D0FF"/>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Tema</a:t>
            </a:r>
            <a:r>
              <a:rPr lang="en-US" dirty="0"/>
              <a:t> de la </a:t>
            </a:r>
            <a:r>
              <a:rPr lang="en-US" dirty="0" err="1"/>
              <a:t>charla</a:t>
            </a:r>
            <a:r>
              <a:rPr lang="en-US" dirty="0"/>
              <a:t> </a:t>
            </a:r>
            <a:r>
              <a:rPr lang="en-US" dirty="0" err="1"/>
              <a:t>en</a:t>
            </a:r>
            <a:r>
              <a:rPr lang="en-US" dirty="0"/>
              <a:t> dos </a:t>
            </a:r>
            <a:r>
              <a:rPr lang="en-US" dirty="0" err="1"/>
              <a:t>lineas</a:t>
            </a:r>
            <a:r>
              <a:rPr lang="en-US" dirty="0"/>
              <a:t> de </a:t>
            </a:r>
            <a:r>
              <a:rPr lang="en-US" dirty="0" err="1"/>
              <a:t>texto</a:t>
            </a:r>
            <a:endParaRPr lang="en-US" dirty="0"/>
          </a:p>
        </p:txBody>
      </p:sp>
      <p:sp>
        <p:nvSpPr>
          <p:cNvPr id="13" name="fecha"/>
          <p:cNvSpPr>
            <a:spLocks noGrp="1"/>
          </p:cNvSpPr>
          <p:nvPr>
            <p:ph type="body" sz="quarter" idx="17" hasCustomPrompt="1"/>
          </p:nvPr>
        </p:nvSpPr>
        <p:spPr>
          <a:xfrm>
            <a:off x="5272215" y="5498182"/>
            <a:ext cx="5865340" cy="400110"/>
          </a:xfrm>
        </p:spPr>
        <p:txBody>
          <a:bodyPr wrap="square" anchor="ctr">
            <a:spAutoFit/>
          </a:bodyPr>
          <a:lstStyle>
            <a:lvl1pPr marL="0" indent="0" algn="l">
              <a:buNone/>
              <a:defRPr sz="20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Cargo del ponente</a:t>
            </a:r>
          </a:p>
        </p:txBody>
      </p:sp>
      <p:sp>
        <p:nvSpPr>
          <p:cNvPr id="14" name="Footer Placeholder 1">
            <a:extLst>
              <a:ext uri="{FF2B5EF4-FFF2-40B4-BE49-F238E27FC236}">
                <a16:creationId xmlns:a16="http://schemas.microsoft.com/office/drawing/2014/main" id="{A2EAD9A7-E54E-436C-8671-8A4DC9801B4D}"/>
              </a:ext>
            </a:extLst>
          </p:cNvPr>
          <p:cNvSpPr txBox="1">
            <a:spLocks/>
          </p:cNvSpPr>
          <p:nvPr userDrawn="1"/>
        </p:nvSpPr>
        <p:spPr>
          <a:xfrm>
            <a:off x="216262" y="6356350"/>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1231538076"/>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mnasSubtitulo">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2100470"/>
            <a:ext cx="9720471" cy="3438939"/>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1"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5272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mnas">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1764000"/>
            <a:ext cx="9720471" cy="4320000"/>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26375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F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11480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oF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2919346"/>
            <a:ext cx="5642610" cy="319653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494270"/>
            <a:ext cx="5642610" cy="1944130"/>
          </a:xfrm>
        </p:spPr>
        <p:txBody>
          <a:bodyPr anchor="t"/>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2523071"/>
            <a:ext cx="5642611" cy="396274"/>
          </a:xfrm>
        </p:spPr>
        <p:txBody>
          <a:bodyPr>
            <a:normAutofit/>
          </a:bodyPr>
          <a:lstStyle>
            <a:lvl1pPr algn="l">
              <a:defRPr sz="16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992361" y="2438400"/>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49217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igoTexto">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14971" y="3704929"/>
            <a:ext cx="5290800" cy="249267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6365942" y="986121"/>
            <a:ext cx="5290800" cy="2046396"/>
          </a:xfrm>
        </p:spPr>
        <p:txBody>
          <a:bodyPr/>
          <a:lstStyle>
            <a:lvl1pPr algn="l">
              <a:defRPr b="0">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488400" y="6450171"/>
            <a:ext cx="1044000" cy="177480"/>
          </a:xfrm>
          <a:prstGeom prst="rect">
            <a:avLst/>
          </a:prstGeom>
        </p:spPr>
      </p:pic>
      <p:sp>
        <p:nvSpPr>
          <p:cNvPr id="5" name="Marcador de texto 4"/>
          <p:cNvSpPr>
            <a:spLocks noGrp="1"/>
          </p:cNvSpPr>
          <p:nvPr>
            <p:ph type="body" sz="quarter" idx="12" hasCustomPrompt="1"/>
          </p:nvPr>
        </p:nvSpPr>
        <p:spPr>
          <a:xfrm>
            <a:off x="6414972" y="3210385"/>
            <a:ext cx="5290800" cy="458258"/>
          </a:xfrm>
        </p:spPr>
        <p:txBody>
          <a:bodyPr/>
          <a:lstStyle>
            <a:lvl1pPr algn="l">
              <a:defRPr sz="1800">
                <a:solidFill>
                  <a:schemeClr val="tx1"/>
                </a:solidFill>
              </a:defRPr>
            </a:lvl1pPr>
          </a:lstStyle>
          <a:p>
            <a:pPr lvl="0"/>
            <a:r>
              <a:rPr lang="es-ES" dirty="0"/>
              <a:t>SOMETHING ABOUT</a:t>
            </a:r>
          </a:p>
        </p:txBody>
      </p:sp>
      <p:cxnSp>
        <p:nvCxnSpPr>
          <p:cNvPr id="11" name="Straight Connector 11"/>
          <p:cNvCxnSpPr>
            <a:cxnSpLocks/>
          </p:cNvCxnSpPr>
          <p:nvPr userDrawn="1"/>
        </p:nvCxnSpPr>
        <p:spPr>
          <a:xfrm>
            <a:off x="6515120" y="3146965"/>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userDrawn="1"/>
        </p:nvSpPr>
        <p:spPr>
          <a:xfrm>
            <a:off x="0" y="1"/>
            <a:ext cx="5849257"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4"/>
          </p:nvPr>
        </p:nvSpPr>
        <p:spPr>
          <a:xfrm>
            <a:off x="573313" y="682171"/>
            <a:ext cx="4956629" cy="551542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7" name="Footer Placeholder 6"/>
          <p:cNvSpPr>
            <a:spLocks noGrp="1"/>
          </p:cNvSpPr>
          <p:nvPr>
            <p:ph type="ftr" sz="quarter" idx="10"/>
          </p:nvPr>
        </p:nvSpPr>
        <p:spPr>
          <a:xfrm>
            <a:off x="8738726" y="6375468"/>
            <a:ext cx="1861224" cy="365125"/>
          </a:xfrm>
        </p:spPr>
        <p:txBody>
          <a:bodyPr/>
          <a:lstStyle>
            <a:lvl1pPr algn="l">
              <a:defRPr>
                <a:solidFill>
                  <a:srgbClr val="00D0FF"/>
                </a:solidFill>
              </a:defRPr>
            </a:lvl1pPr>
          </a:lstStyle>
          <a:p>
            <a:r>
              <a:rPr lang="es-ES" dirty="0"/>
              <a:t>@plainconcepts </a:t>
            </a:r>
          </a:p>
        </p:txBody>
      </p:sp>
    </p:spTree>
    <p:extLst>
      <p:ext uri="{BB962C8B-B14F-4D97-AF65-F5344CB8AC3E}">
        <p14:creationId xmlns:p14="http://schemas.microsoft.com/office/powerpoint/2010/main" val="95796855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uloCodigo">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11964" y="1324310"/>
            <a:ext cx="9720471" cy="582588"/>
          </a:xfrm>
        </p:spPr>
        <p:txBody>
          <a:bodyPr>
            <a:normAutofit/>
          </a:bodyPr>
          <a:lstStyle>
            <a:lvl1pPr marL="0" indent="0" algn="ctr">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sp>
        <p:nvSpPr>
          <p:cNvPr id="12" name="Rectángulo 11"/>
          <p:cNvSpPr/>
          <p:nvPr userDrawn="1"/>
        </p:nvSpPr>
        <p:spPr>
          <a:xfrm>
            <a:off x="0" y="2027583"/>
            <a:ext cx="12192000" cy="42931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sp>
        <p:nvSpPr>
          <p:cNvPr id="14" name="Marcador de texto 13"/>
          <p:cNvSpPr>
            <a:spLocks noGrp="1"/>
          </p:cNvSpPr>
          <p:nvPr>
            <p:ph type="body" sz="quarter" idx="14"/>
          </p:nvPr>
        </p:nvSpPr>
        <p:spPr>
          <a:xfrm>
            <a:off x="1307007" y="2184388"/>
            <a:ext cx="9720471" cy="3977873"/>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13"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a:t>@plainconcepts #PlainConceptsTechDay</a:t>
            </a:r>
            <a:endParaRPr lang="es-ES" dirty="0"/>
          </a:p>
        </p:txBody>
      </p:sp>
      <p:pic>
        <p:nvPicPr>
          <p:cNvPr id="15"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16" name="Title 3"/>
          <p:cNvSpPr>
            <a:spLocks noGrp="1"/>
          </p:cNvSpPr>
          <p:nvPr>
            <p:ph type="title"/>
          </p:nvPr>
        </p:nvSpPr>
        <p:spPr>
          <a:xfrm>
            <a:off x="1311966" y="0"/>
            <a:ext cx="9720470" cy="1066698"/>
          </a:xfrm>
        </p:spPr>
        <p:txBody>
          <a:bodyPr/>
          <a:lstStyle>
            <a:lvl1pPr algn="ctr">
              <a:defRPr>
                <a:solidFill>
                  <a:srgbClr val="43536D"/>
                </a:solidFill>
              </a:defRPr>
            </a:lvl1pPr>
          </a:lstStyle>
          <a:p>
            <a:r>
              <a:rPr lang="en-US" dirty="0"/>
              <a:t>Click to edit Master title style</a:t>
            </a:r>
            <a:endParaRPr lang="es-ES" dirty="0"/>
          </a:p>
        </p:txBody>
      </p:sp>
      <p:sp>
        <p:nvSpPr>
          <p:cNvPr id="17" name="Marcador de texto 4"/>
          <p:cNvSpPr>
            <a:spLocks noGrp="1"/>
          </p:cNvSpPr>
          <p:nvPr>
            <p:ph type="body" sz="quarter" idx="15" hasCustomPrompt="1"/>
          </p:nvPr>
        </p:nvSpPr>
        <p:spPr>
          <a:xfrm>
            <a:off x="1311964" y="900056"/>
            <a:ext cx="9720471" cy="424254"/>
          </a:xfrm>
        </p:spPr>
        <p:txBody>
          <a:bodyPr/>
          <a:lstStyle>
            <a:lvl1pPr algn="ctr">
              <a:defRPr sz="1600">
                <a:solidFill>
                  <a:schemeClr val="tx1"/>
                </a:solidFill>
              </a:defRPr>
            </a:lvl1pPr>
          </a:lstStyle>
          <a:p>
            <a:pPr lvl="0"/>
            <a:r>
              <a:rPr lang="es-ES" dirty="0"/>
              <a:t>SUBITUTLO</a:t>
            </a:r>
          </a:p>
        </p:txBody>
      </p:sp>
      <p:cxnSp>
        <p:nvCxnSpPr>
          <p:cNvPr id="18" name="Straight Connector 11"/>
          <p:cNvCxnSpPr>
            <a:cxnSpLocks/>
          </p:cNvCxnSpPr>
          <p:nvPr userDrawn="1"/>
        </p:nvCxnSpPr>
        <p:spPr>
          <a:xfrm>
            <a:off x="5826000" y="126274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2004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8806378D-BB11-447D-A159-DFA6D8F33C27}"/>
              </a:ext>
            </a:extLst>
          </p:cNvPr>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 </a:t>
            </a:r>
          </a:p>
        </p:txBody>
      </p:sp>
      <p:sp>
        <p:nvSpPr>
          <p:cNvPr id="6" name="Slide Number Placeholder 8">
            <a:extLst>
              <a:ext uri="{FF2B5EF4-FFF2-40B4-BE49-F238E27FC236}">
                <a16:creationId xmlns:a16="http://schemas.microsoft.com/office/drawing/2014/main" id="{E9A90DDB-80B3-4FA1-A895-63BAB5A92425}"/>
              </a:ext>
            </a:extLst>
          </p:cNvPr>
          <p:cNvSpPr>
            <a:spLocks noGrp="1"/>
          </p:cNvSpPr>
          <p:nvPr>
            <p:ph type="sldNum" sz="quarter" idx="11"/>
          </p:nvPr>
        </p:nvSpPr>
        <p:spPr>
          <a:xfrm>
            <a:off x="11245174" y="6375468"/>
            <a:ext cx="770106" cy="365125"/>
          </a:xfrm>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7" name="Graphic 5">
            <a:extLst>
              <a:ext uri="{FF2B5EF4-FFF2-40B4-BE49-F238E27FC236}">
                <a16:creationId xmlns:a16="http://schemas.microsoft.com/office/drawing/2014/main" id="{B4E6B8F4-0394-4699-B552-76CBC02944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1094871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45E52A04-049A-44BC-B6D5-3A969DF998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175065209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364586" y="2315673"/>
            <a:ext cx="4791189" cy="1111473"/>
          </a:xfrm>
        </p:spPr>
        <p:txBody>
          <a:bodyPr/>
          <a:lstStyle>
            <a:lvl1pPr algn="l">
              <a:defRPr b="0">
                <a:solidFill>
                  <a:schemeClr val="bg1"/>
                </a:solidFill>
              </a:defRPr>
            </a:lvl1pPr>
          </a:lstStyle>
          <a:p>
            <a:r>
              <a:rPr lang="en-US" dirty="0"/>
              <a:t>GRACIAS</a:t>
            </a:r>
            <a:endParaRPr lang="es-ES" dirty="0"/>
          </a:p>
        </p:txBody>
      </p:sp>
      <p:cxnSp>
        <p:nvCxnSpPr>
          <p:cNvPr id="11" name="Straight Connector 11"/>
          <p:cNvCxnSpPr>
            <a:cxnSpLocks/>
          </p:cNvCxnSpPr>
          <p:nvPr userDrawn="1"/>
        </p:nvCxnSpPr>
        <p:spPr>
          <a:xfrm flipH="1">
            <a:off x="6086353" y="2547000"/>
            <a:ext cx="19294" cy="176400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8" name="Marcador de texto 7"/>
          <p:cNvSpPr>
            <a:spLocks noGrp="1"/>
          </p:cNvSpPr>
          <p:nvPr>
            <p:ph type="body" sz="quarter" idx="13" hasCustomPrompt="1"/>
          </p:nvPr>
        </p:nvSpPr>
        <p:spPr>
          <a:xfrm>
            <a:off x="6364585" y="3427146"/>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pic>
        <p:nvPicPr>
          <p:cNvPr id="10"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7953" y="3159000"/>
            <a:ext cx="3176469" cy="540000"/>
          </a:xfrm>
          <a:prstGeom prst="rect">
            <a:avLst/>
          </a:prstGeom>
        </p:spPr>
      </p:pic>
      <p:sp>
        <p:nvSpPr>
          <p:cNvPr id="7" name="Marcador de texto 7"/>
          <p:cNvSpPr>
            <a:spLocks noGrp="1"/>
          </p:cNvSpPr>
          <p:nvPr>
            <p:ph type="body" sz="quarter" idx="14" hasCustomPrompt="1"/>
          </p:nvPr>
        </p:nvSpPr>
        <p:spPr>
          <a:xfrm>
            <a:off x="6364585" y="3983273"/>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spTree>
    <p:extLst>
      <p:ext uri="{BB962C8B-B14F-4D97-AF65-F5344CB8AC3E}">
        <p14:creationId xmlns:p14="http://schemas.microsoft.com/office/powerpoint/2010/main" val="42369083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cias">
    <p:spTree>
      <p:nvGrpSpPr>
        <p:cNvPr id="1" name=""/>
        <p:cNvGrpSpPr/>
        <p:nvPr/>
      </p:nvGrpSpPr>
      <p:grpSpPr>
        <a:xfrm>
          <a:off x="0" y="0"/>
          <a:ext cx="0" cy="0"/>
          <a:chOff x="0" y="0"/>
          <a:chExt cx="0" cy="0"/>
        </a:xfrm>
      </p:grpSpPr>
      <p:pic>
        <p:nvPicPr>
          <p:cNvPr id="10"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48942" y="386780"/>
            <a:ext cx="1694116" cy="288000"/>
          </a:xfrm>
          <a:prstGeom prst="rect">
            <a:avLst/>
          </a:prstGeom>
        </p:spPr>
      </p:pic>
      <p:sp>
        <p:nvSpPr>
          <p:cNvPr id="7" name="TextBox 6"/>
          <p:cNvSpPr txBox="1"/>
          <p:nvPr userDrawn="1"/>
        </p:nvSpPr>
        <p:spPr>
          <a:xfrm>
            <a:off x="5169944" y="701083"/>
            <a:ext cx="1852109" cy="307777"/>
          </a:xfrm>
          <a:prstGeom prst="rect">
            <a:avLst/>
          </a:prstGeom>
          <a:noFill/>
          <a:ln>
            <a:noFill/>
          </a:ln>
        </p:spPr>
        <p:txBody>
          <a:bodyPr wrap="none" rtlCol="0">
            <a:spAutoFit/>
          </a:bodyPr>
          <a:lstStyle/>
          <a:p>
            <a:pPr algn="ctr"/>
            <a:r>
              <a:rPr lang="es-ES" sz="1400" b="0" dirty="0">
                <a:solidFill>
                  <a:srgbClr val="00D0FF"/>
                </a:solidFill>
              </a:rPr>
              <a:t>www.plainconcepts.com</a:t>
            </a:r>
          </a:p>
        </p:txBody>
      </p:sp>
      <p:sp>
        <p:nvSpPr>
          <p:cNvPr id="12" name="TextBox 11"/>
          <p:cNvSpPr txBox="1"/>
          <p:nvPr userDrawn="1"/>
        </p:nvSpPr>
        <p:spPr>
          <a:xfrm>
            <a:off x="1226755" y="2775999"/>
            <a:ext cx="1032655" cy="400110"/>
          </a:xfrm>
          <a:prstGeom prst="rect">
            <a:avLst/>
          </a:prstGeom>
          <a:noFill/>
        </p:spPr>
        <p:txBody>
          <a:bodyPr wrap="none" rtlCol="0">
            <a:spAutoFit/>
          </a:bodyPr>
          <a:lstStyle/>
          <a:p>
            <a:r>
              <a:rPr lang="es-ES" sz="2000" b="0" dirty="0">
                <a:solidFill>
                  <a:srgbClr val="01DBFF"/>
                </a:solidFill>
              </a:rPr>
              <a:t>MADRID</a:t>
            </a:r>
          </a:p>
        </p:txBody>
      </p:sp>
      <p:pic>
        <p:nvPicPr>
          <p:cNvPr id="13" name="Graphic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87609" y="1660937"/>
            <a:ext cx="657692" cy="1080000"/>
          </a:xfrm>
          <a:prstGeom prst="rect">
            <a:avLst/>
          </a:prstGeom>
        </p:spPr>
      </p:pic>
      <p:sp>
        <p:nvSpPr>
          <p:cNvPr id="14" name="TextBox 13"/>
          <p:cNvSpPr txBox="1"/>
          <p:nvPr userDrawn="1"/>
        </p:nvSpPr>
        <p:spPr>
          <a:xfrm>
            <a:off x="548095" y="3155308"/>
            <a:ext cx="2536720"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Paseo de la Castellana 163, 10º</a:t>
            </a:r>
          </a:p>
          <a:p>
            <a:pPr algn="ctr"/>
            <a:r>
              <a:rPr lang="es-ES" sz="1400" b="0" i="0" kern="1200" dirty="0">
                <a:solidFill>
                  <a:schemeClr val="bg1"/>
                </a:solidFill>
                <a:effectLst/>
                <a:latin typeface="+mn-lt"/>
                <a:ea typeface="+mn-ea"/>
                <a:cs typeface="+mn-cs"/>
              </a:rPr>
              <a:t>28046 Madrid. España</a:t>
            </a:r>
          </a:p>
          <a:p>
            <a:pPr algn="ctr"/>
            <a:r>
              <a:rPr lang="es-ES" sz="1400" b="0" i="0" kern="1200" dirty="0">
                <a:solidFill>
                  <a:schemeClr val="bg1"/>
                </a:solidFill>
                <a:effectLst/>
                <a:latin typeface="+mn-lt"/>
                <a:ea typeface="+mn-ea"/>
                <a:cs typeface="+mn-cs"/>
              </a:rPr>
              <a:t>T. (+34) 91 5346 836</a:t>
            </a:r>
          </a:p>
        </p:txBody>
      </p:sp>
      <p:sp>
        <p:nvSpPr>
          <p:cNvPr id="15" name="TextBox 14"/>
          <p:cNvSpPr txBox="1"/>
          <p:nvPr userDrawn="1"/>
        </p:nvSpPr>
        <p:spPr>
          <a:xfrm>
            <a:off x="7234127" y="2775999"/>
            <a:ext cx="933910" cy="400110"/>
          </a:xfrm>
          <a:prstGeom prst="rect">
            <a:avLst/>
          </a:prstGeom>
          <a:noFill/>
        </p:spPr>
        <p:txBody>
          <a:bodyPr wrap="none" rtlCol="0">
            <a:spAutoFit/>
          </a:bodyPr>
          <a:lstStyle/>
          <a:p>
            <a:r>
              <a:rPr lang="es-ES" sz="2000" b="0" dirty="0">
                <a:solidFill>
                  <a:srgbClr val="01DBFF"/>
                </a:solidFill>
              </a:rPr>
              <a:t>BILBAO</a:t>
            </a:r>
            <a:endParaRPr lang="es-ES" sz="2800" b="0" dirty="0">
              <a:solidFill>
                <a:srgbClr val="01DBFF"/>
              </a:solidFill>
            </a:endParaRPr>
          </a:p>
        </p:txBody>
      </p:sp>
      <p:sp>
        <p:nvSpPr>
          <p:cNvPr id="17" name="TextBox 16"/>
          <p:cNvSpPr txBox="1"/>
          <p:nvPr userDrawn="1"/>
        </p:nvSpPr>
        <p:spPr>
          <a:xfrm>
            <a:off x="6703721" y="3155308"/>
            <a:ext cx="1952779"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Calle Ledesma 10-bis</a:t>
            </a:r>
            <a:r>
              <a:rPr lang="es-ES" sz="1400" b="0" i="0" kern="1200" baseline="0" dirty="0">
                <a:solidFill>
                  <a:schemeClr val="bg1"/>
                </a:solidFill>
                <a:effectLst/>
                <a:latin typeface="+mn-lt"/>
                <a:ea typeface="+mn-ea"/>
                <a:cs typeface="+mn-cs"/>
              </a:rPr>
              <a:t> </a:t>
            </a:r>
            <a:r>
              <a:rPr lang="es-ES" sz="1400" b="0" i="0" kern="1200" dirty="0">
                <a:solidFill>
                  <a:schemeClr val="bg1"/>
                </a:solidFill>
                <a:effectLst/>
                <a:latin typeface="+mn-lt"/>
                <a:ea typeface="+mn-ea"/>
                <a:cs typeface="+mn-cs"/>
              </a:rPr>
              <a:t>3º</a:t>
            </a:r>
          </a:p>
          <a:p>
            <a:pPr algn="ctr"/>
            <a:r>
              <a:rPr lang="es-ES" sz="1400" b="0" i="0" kern="1200" dirty="0">
                <a:solidFill>
                  <a:schemeClr val="bg1"/>
                </a:solidFill>
                <a:effectLst/>
                <a:latin typeface="+mn-lt"/>
                <a:ea typeface="+mn-ea"/>
                <a:cs typeface="+mn-cs"/>
              </a:rPr>
              <a:t>48001 Bilbao. España</a:t>
            </a:r>
          </a:p>
          <a:p>
            <a:pPr algn="ctr"/>
            <a:r>
              <a:rPr lang="es-ES" sz="1400" b="0" i="0" kern="1200" dirty="0">
                <a:solidFill>
                  <a:schemeClr val="bg1"/>
                </a:solidFill>
                <a:effectLst/>
                <a:latin typeface="+mn-lt"/>
                <a:ea typeface="+mn-ea"/>
                <a:cs typeface="+mn-cs"/>
              </a:rPr>
              <a:t>T. (+34) 94 6073 371</a:t>
            </a:r>
          </a:p>
        </p:txBody>
      </p:sp>
      <p:sp>
        <p:nvSpPr>
          <p:cNvPr id="18" name="TextBox 17"/>
          <p:cNvSpPr txBox="1"/>
          <p:nvPr userDrawn="1"/>
        </p:nvSpPr>
        <p:spPr>
          <a:xfrm>
            <a:off x="4006630" y="2775999"/>
            <a:ext cx="1480277" cy="400110"/>
          </a:xfrm>
          <a:prstGeom prst="rect">
            <a:avLst/>
          </a:prstGeom>
          <a:noFill/>
        </p:spPr>
        <p:txBody>
          <a:bodyPr wrap="none" rtlCol="0">
            <a:spAutoFit/>
          </a:bodyPr>
          <a:lstStyle/>
          <a:p>
            <a:r>
              <a:rPr lang="es-ES" sz="2000" b="0" dirty="0">
                <a:solidFill>
                  <a:srgbClr val="01DBFF"/>
                </a:solidFill>
              </a:rPr>
              <a:t>BARCELONA</a:t>
            </a:r>
            <a:endParaRPr lang="es-ES" sz="2800" b="0" dirty="0">
              <a:solidFill>
                <a:srgbClr val="01DBFF"/>
              </a:solidFill>
            </a:endParaRPr>
          </a:p>
        </p:txBody>
      </p:sp>
      <p:sp>
        <p:nvSpPr>
          <p:cNvPr id="19" name="TextBox 18"/>
          <p:cNvSpPr txBox="1"/>
          <p:nvPr userDrawn="1"/>
        </p:nvSpPr>
        <p:spPr>
          <a:xfrm>
            <a:off x="3409723" y="3155308"/>
            <a:ext cx="2702599" cy="738664"/>
          </a:xfrm>
          <a:prstGeom prst="rect">
            <a:avLst/>
          </a:prstGeom>
          <a:noFill/>
        </p:spPr>
        <p:txBody>
          <a:bodyPr wrap="none" rtlCol="0">
            <a:spAutoFit/>
          </a:bodyPr>
          <a:lstStyle/>
          <a:p>
            <a:pPr algn="ctr"/>
            <a:r>
              <a:rPr lang="es-ES" sz="1400" b="0" i="0" kern="1200" dirty="0" err="1">
                <a:solidFill>
                  <a:schemeClr val="bg1"/>
                </a:solidFill>
                <a:effectLst/>
                <a:latin typeface="+mn-lt"/>
                <a:ea typeface="+mn-ea"/>
                <a:cs typeface="+mn-cs"/>
              </a:rPr>
              <a:t>Carrer</a:t>
            </a:r>
            <a:r>
              <a:rPr lang="es-ES" sz="1400" b="0" i="0" kern="1200" dirty="0">
                <a:solidFill>
                  <a:schemeClr val="bg1"/>
                </a:solidFill>
                <a:effectLst/>
                <a:latin typeface="+mn-lt"/>
                <a:ea typeface="+mn-ea"/>
                <a:cs typeface="+mn-cs"/>
              </a:rPr>
              <a:t> </a:t>
            </a:r>
            <a:r>
              <a:rPr lang="es-ES" sz="1400" b="0" i="0" kern="1200" dirty="0" err="1">
                <a:solidFill>
                  <a:schemeClr val="bg1"/>
                </a:solidFill>
                <a:effectLst/>
                <a:latin typeface="+mn-lt"/>
                <a:ea typeface="+mn-ea"/>
                <a:cs typeface="+mn-cs"/>
              </a:rPr>
              <a:t>Compte</a:t>
            </a:r>
            <a:r>
              <a:rPr lang="es-ES" sz="1400" b="0" i="0" kern="1200" dirty="0">
                <a:solidFill>
                  <a:schemeClr val="bg1"/>
                </a:solidFill>
                <a:effectLst/>
                <a:latin typeface="+mn-lt"/>
                <a:ea typeface="+mn-ea"/>
                <a:cs typeface="+mn-cs"/>
              </a:rPr>
              <a:t> d’Urgell 240 4º A</a:t>
            </a:r>
          </a:p>
          <a:p>
            <a:pPr algn="ctr"/>
            <a:r>
              <a:rPr lang="es-ES" sz="1400" b="0" i="0" kern="1200" dirty="0">
                <a:solidFill>
                  <a:schemeClr val="bg1"/>
                </a:solidFill>
                <a:effectLst/>
                <a:latin typeface="+mn-lt"/>
                <a:ea typeface="+mn-ea"/>
                <a:cs typeface="+mn-cs"/>
              </a:rPr>
              <a:t>08036 Barcelona. España</a:t>
            </a:r>
          </a:p>
          <a:p>
            <a:pPr algn="ctr"/>
            <a:r>
              <a:rPr lang="es-ES" sz="1400" b="0" i="0" kern="1200" dirty="0">
                <a:solidFill>
                  <a:schemeClr val="bg1"/>
                </a:solidFill>
                <a:effectLst/>
                <a:latin typeface="+mn-lt"/>
                <a:ea typeface="+mn-ea"/>
                <a:cs typeface="+mn-cs"/>
              </a:rPr>
              <a:t>T. (+34) 93 7978 566</a:t>
            </a:r>
          </a:p>
        </p:txBody>
      </p:sp>
      <p:pic>
        <p:nvPicPr>
          <p:cNvPr id="20" name="Graphic 19"/>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25371" y="1660937"/>
            <a:ext cx="779241" cy="1080000"/>
          </a:xfrm>
          <a:prstGeom prst="rect">
            <a:avLst/>
          </a:prstGeom>
        </p:spPr>
      </p:pic>
      <p:sp>
        <p:nvSpPr>
          <p:cNvPr id="21" name="TextBox 20"/>
          <p:cNvSpPr txBox="1"/>
          <p:nvPr userDrawn="1"/>
        </p:nvSpPr>
        <p:spPr>
          <a:xfrm>
            <a:off x="9706329" y="2775999"/>
            <a:ext cx="990977" cy="400110"/>
          </a:xfrm>
          <a:prstGeom prst="rect">
            <a:avLst/>
          </a:prstGeom>
          <a:noFill/>
        </p:spPr>
        <p:txBody>
          <a:bodyPr wrap="none" rtlCol="0">
            <a:spAutoFit/>
          </a:bodyPr>
          <a:lstStyle/>
          <a:p>
            <a:r>
              <a:rPr lang="es-ES" sz="2000" b="0" dirty="0">
                <a:solidFill>
                  <a:srgbClr val="01DBFF"/>
                </a:solidFill>
              </a:rPr>
              <a:t>SEVILLA</a:t>
            </a:r>
            <a:endParaRPr lang="es-ES" sz="2800" b="0" dirty="0">
              <a:solidFill>
                <a:srgbClr val="01DBFF"/>
              </a:solidFill>
            </a:endParaRPr>
          </a:p>
        </p:txBody>
      </p:sp>
      <p:sp>
        <p:nvSpPr>
          <p:cNvPr id="22" name="TextBox 21"/>
          <p:cNvSpPr txBox="1"/>
          <p:nvPr userDrawn="1"/>
        </p:nvSpPr>
        <p:spPr>
          <a:xfrm>
            <a:off x="9230714" y="3155308"/>
            <a:ext cx="2281639" cy="1384995"/>
          </a:xfrm>
          <a:prstGeom prst="rect">
            <a:avLst/>
          </a:prstGeom>
          <a:noFill/>
        </p:spPr>
        <p:txBody>
          <a:bodyPr wrap="square" rtlCol="0">
            <a:spAutoFit/>
          </a:bodyPr>
          <a:lstStyle/>
          <a:p>
            <a:pPr algn="ctr"/>
            <a:r>
              <a:rPr lang="es-ES" sz="1400" b="0" i="0" kern="1200" dirty="0">
                <a:solidFill>
                  <a:schemeClr val="bg1"/>
                </a:solidFill>
                <a:effectLst/>
                <a:latin typeface="+mn-lt"/>
                <a:ea typeface="+mn-ea"/>
                <a:cs typeface="+mn-cs"/>
              </a:rPr>
              <a:t>Avenida de la innovación s/n</a:t>
            </a:r>
          </a:p>
          <a:p>
            <a:pPr algn="ctr"/>
            <a:r>
              <a:rPr lang="es-ES" sz="1400" b="0" i="0" kern="1200" dirty="0">
                <a:solidFill>
                  <a:schemeClr val="bg1"/>
                </a:solidFill>
                <a:effectLst/>
                <a:latin typeface="+mn-lt"/>
                <a:ea typeface="+mn-ea"/>
                <a:cs typeface="+mn-cs"/>
              </a:rPr>
              <a:t>Edificio Renta Sevilla, 3º A</a:t>
            </a:r>
          </a:p>
          <a:p>
            <a:pPr algn="ctr"/>
            <a:r>
              <a:rPr lang="es-ES" sz="1400" b="0" i="0" kern="1200" dirty="0">
                <a:solidFill>
                  <a:schemeClr val="bg1"/>
                </a:solidFill>
                <a:effectLst/>
                <a:latin typeface="+mn-lt"/>
                <a:ea typeface="+mn-ea"/>
                <a:cs typeface="+mn-cs"/>
              </a:rPr>
              <a:t>41020 Sevilla. España</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kern="1200" dirty="0">
                <a:solidFill>
                  <a:schemeClr val="bg1"/>
                </a:solidFill>
                <a:effectLst/>
                <a:latin typeface="+mn-lt"/>
                <a:ea typeface="+mn-ea"/>
                <a:cs typeface="+mn-cs"/>
              </a:rPr>
              <a:t>T. (+34) 600 58 75 43</a:t>
            </a:r>
          </a:p>
          <a:p>
            <a:pPr algn="ctr"/>
            <a:endParaRPr lang="es-ES" sz="1400" b="0" i="0" kern="1200" dirty="0">
              <a:solidFill>
                <a:schemeClr val="bg1"/>
              </a:solidFill>
              <a:effectLst/>
              <a:latin typeface="+mn-lt"/>
              <a:ea typeface="+mn-ea"/>
              <a:cs typeface="+mn-cs"/>
            </a:endParaRPr>
          </a:p>
          <a:p>
            <a:pPr algn="ctr"/>
            <a:endParaRPr lang="es-ES" sz="1400" b="0" i="0" kern="1200" dirty="0">
              <a:solidFill>
                <a:schemeClr val="bg1"/>
              </a:solidFill>
              <a:effectLst/>
              <a:latin typeface="+mn-lt"/>
              <a:ea typeface="+mn-ea"/>
              <a:cs typeface="+mn-cs"/>
            </a:endParaRPr>
          </a:p>
        </p:txBody>
      </p:sp>
      <p:pic>
        <p:nvPicPr>
          <p:cNvPr id="23" name="Graphic 2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73186" y="1516937"/>
            <a:ext cx="476000" cy="1224000"/>
          </a:xfrm>
          <a:prstGeom prst="rect">
            <a:avLst/>
          </a:prstGeom>
        </p:spPr>
      </p:pic>
      <p:sp>
        <p:nvSpPr>
          <p:cNvPr id="24" name="TextBox 23"/>
          <p:cNvSpPr txBox="1"/>
          <p:nvPr userDrawn="1"/>
        </p:nvSpPr>
        <p:spPr>
          <a:xfrm>
            <a:off x="2624632" y="5027249"/>
            <a:ext cx="830356" cy="400110"/>
          </a:xfrm>
          <a:prstGeom prst="rect">
            <a:avLst/>
          </a:prstGeom>
          <a:noFill/>
        </p:spPr>
        <p:txBody>
          <a:bodyPr wrap="none" rtlCol="0">
            <a:spAutoFit/>
          </a:bodyPr>
          <a:lstStyle/>
          <a:p>
            <a:r>
              <a:rPr lang="es-ES" sz="2000" b="0" dirty="0">
                <a:solidFill>
                  <a:srgbClr val="01DBFF"/>
                </a:solidFill>
              </a:rPr>
              <a:t>DUBAI</a:t>
            </a:r>
            <a:endParaRPr lang="es-ES" sz="2800" b="0" dirty="0">
              <a:solidFill>
                <a:srgbClr val="01DBFF"/>
              </a:solidFill>
            </a:endParaRPr>
          </a:p>
        </p:txBody>
      </p:sp>
      <p:sp>
        <p:nvSpPr>
          <p:cNvPr id="25" name="TextBox 24"/>
          <p:cNvSpPr txBox="1"/>
          <p:nvPr userDrawn="1"/>
        </p:nvSpPr>
        <p:spPr>
          <a:xfrm>
            <a:off x="1876254" y="5427359"/>
            <a:ext cx="2327112"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Dubai Internet City. Building 1</a:t>
            </a:r>
          </a:p>
          <a:p>
            <a:pPr algn="ctr"/>
            <a:r>
              <a:rPr lang="en-US" sz="1400" b="0" i="0" kern="1200" dirty="0">
                <a:solidFill>
                  <a:schemeClr val="bg1"/>
                </a:solidFill>
                <a:effectLst/>
                <a:latin typeface="+mn-lt"/>
                <a:ea typeface="+mn-ea"/>
                <a:cs typeface="+mn-cs"/>
              </a:rPr>
              <a:t>73030 Dubai. EAU</a:t>
            </a:r>
          </a:p>
          <a:p>
            <a:pPr algn="ctr"/>
            <a:r>
              <a:rPr lang="en-US" sz="1400" b="0" i="0" kern="1200" dirty="0">
                <a:solidFill>
                  <a:schemeClr val="bg1"/>
                </a:solidFill>
                <a:effectLst/>
                <a:latin typeface="+mn-lt"/>
                <a:ea typeface="+mn-ea"/>
                <a:cs typeface="+mn-cs"/>
              </a:rPr>
              <a:t>T. (+971) 4 551 6653</a:t>
            </a:r>
            <a:endParaRPr lang="es-ES" sz="1400" b="0" i="0" kern="1200" dirty="0">
              <a:solidFill>
                <a:schemeClr val="bg1"/>
              </a:solidFill>
              <a:effectLst/>
              <a:latin typeface="+mn-lt"/>
              <a:ea typeface="+mn-ea"/>
              <a:cs typeface="+mn-cs"/>
            </a:endParaRPr>
          </a:p>
        </p:txBody>
      </p:sp>
      <p:pic>
        <p:nvPicPr>
          <p:cNvPr id="26" name="Graphic 25"/>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828367" y="3902874"/>
            <a:ext cx="422886" cy="1100962"/>
          </a:xfrm>
          <a:prstGeom prst="rect">
            <a:avLst/>
          </a:prstGeom>
        </p:spPr>
      </p:pic>
      <p:sp>
        <p:nvSpPr>
          <p:cNvPr id="27" name="TextBox 26"/>
          <p:cNvSpPr txBox="1"/>
          <p:nvPr userDrawn="1"/>
        </p:nvSpPr>
        <p:spPr>
          <a:xfrm>
            <a:off x="5485261" y="5027249"/>
            <a:ext cx="1174424" cy="400110"/>
          </a:xfrm>
          <a:prstGeom prst="rect">
            <a:avLst/>
          </a:prstGeom>
          <a:noFill/>
        </p:spPr>
        <p:txBody>
          <a:bodyPr wrap="none" rtlCol="0">
            <a:spAutoFit/>
          </a:bodyPr>
          <a:lstStyle/>
          <a:p>
            <a:r>
              <a:rPr lang="es-ES" sz="2000" b="0" dirty="0">
                <a:solidFill>
                  <a:srgbClr val="01DBFF"/>
                </a:solidFill>
              </a:rPr>
              <a:t>LONDON</a:t>
            </a:r>
            <a:endParaRPr lang="es-ES" sz="2800" b="0" dirty="0">
              <a:solidFill>
                <a:srgbClr val="01DBFF"/>
              </a:solidFill>
            </a:endParaRPr>
          </a:p>
        </p:txBody>
      </p:sp>
      <p:sp>
        <p:nvSpPr>
          <p:cNvPr id="28" name="TextBox 27"/>
          <p:cNvSpPr txBox="1"/>
          <p:nvPr userDrawn="1"/>
        </p:nvSpPr>
        <p:spPr>
          <a:xfrm>
            <a:off x="5104612" y="5427359"/>
            <a:ext cx="1935723"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Impact Hub Kings Cross</a:t>
            </a:r>
          </a:p>
          <a:p>
            <a:pPr algn="ctr"/>
            <a:r>
              <a:rPr lang="en-US" sz="1400" b="0" i="0" kern="1200" dirty="0">
                <a:solidFill>
                  <a:schemeClr val="bg1"/>
                </a:solidFill>
                <a:effectLst/>
                <a:latin typeface="+mn-lt"/>
                <a:ea typeface="+mn-ea"/>
                <a:cs typeface="+mn-cs"/>
              </a:rPr>
              <a:t>24B York Way, N1 9AB </a:t>
            </a:r>
          </a:p>
          <a:p>
            <a:pPr algn="ctr"/>
            <a:r>
              <a:rPr lang="en-US" sz="1400" b="0" i="0" kern="1200" dirty="0">
                <a:solidFill>
                  <a:schemeClr val="bg1"/>
                </a:solidFill>
                <a:effectLst/>
                <a:latin typeface="+mn-lt"/>
                <a:ea typeface="+mn-ea"/>
                <a:cs typeface="+mn-cs"/>
              </a:rPr>
              <a:t>London. UK</a:t>
            </a:r>
            <a:endParaRPr lang="es-ES" sz="1400" b="0" i="0" kern="1200" dirty="0">
              <a:solidFill>
                <a:schemeClr val="bg1"/>
              </a:solidFill>
              <a:effectLst/>
              <a:latin typeface="+mn-lt"/>
              <a:ea typeface="+mn-ea"/>
              <a:cs typeface="+mn-cs"/>
            </a:endParaRPr>
          </a:p>
        </p:txBody>
      </p:sp>
      <p:sp>
        <p:nvSpPr>
          <p:cNvPr id="29" name="TextBox 28"/>
          <p:cNvSpPr txBox="1"/>
          <p:nvPr userDrawn="1"/>
        </p:nvSpPr>
        <p:spPr>
          <a:xfrm>
            <a:off x="8492265" y="5027249"/>
            <a:ext cx="1003865" cy="400110"/>
          </a:xfrm>
          <a:prstGeom prst="rect">
            <a:avLst/>
          </a:prstGeom>
          <a:noFill/>
        </p:spPr>
        <p:txBody>
          <a:bodyPr wrap="none" rtlCol="0">
            <a:spAutoFit/>
          </a:bodyPr>
          <a:lstStyle/>
          <a:p>
            <a:r>
              <a:rPr lang="es-ES" sz="2000" b="0" dirty="0">
                <a:solidFill>
                  <a:srgbClr val="01DBFF"/>
                </a:solidFill>
              </a:rPr>
              <a:t>SEATTLE</a:t>
            </a:r>
            <a:endParaRPr lang="es-ES" sz="2800" b="0" dirty="0">
              <a:solidFill>
                <a:srgbClr val="01DBFF"/>
              </a:solidFill>
            </a:endParaRPr>
          </a:p>
        </p:txBody>
      </p:sp>
      <p:sp>
        <p:nvSpPr>
          <p:cNvPr id="30" name="TextBox 29"/>
          <p:cNvSpPr txBox="1"/>
          <p:nvPr userDrawn="1"/>
        </p:nvSpPr>
        <p:spPr>
          <a:xfrm>
            <a:off x="8095521" y="5427359"/>
            <a:ext cx="1797352" cy="954107"/>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8201 164th Ave NE</a:t>
            </a:r>
          </a:p>
          <a:p>
            <a:pPr algn="ctr"/>
            <a:r>
              <a:rPr lang="en-US" sz="1400" b="0" i="0" kern="1200" dirty="0">
                <a:solidFill>
                  <a:schemeClr val="bg1"/>
                </a:solidFill>
                <a:effectLst/>
                <a:latin typeface="+mn-lt"/>
                <a:ea typeface="+mn-ea"/>
                <a:cs typeface="+mn-cs"/>
              </a:rPr>
              <a:t>Redmond, WA 98052</a:t>
            </a:r>
          </a:p>
          <a:p>
            <a:pPr algn="ctr"/>
            <a:r>
              <a:rPr lang="en-US" sz="1400" b="0" i="0" kern="1200" dirty="0">
                <a:solidFill>
                  <a:schemeClr val="bg1"/>
                </a:solidFill>
                <a:effectLst/>
                <a:latin typeface="+mn-lt"/>
                <a:ea typeface="+mn-ea"/>
                <a:cs typeface="+mn-cs"/>
              </a:rPr>
              <a:t>Washington</a:t>
            </a:r>
          </a:p>
          <a:p>
            <a:pPr algn="ctr"/>
            <a:r>
              <a:rPr lang="en-US" sz="1400" b="0" i="0" kern="1200" dirty="0">
                <a:solidFill>
                  <a:schemeClr val="bg1"/>
                </a:solidFill>
                <a:effectLst/>
                <a:latin typeface="+mn-lt"/>
                <a:ea typeface="+mn-ea"/>
                <a:cs typeface="+mn-cs"/>
              </a:rPr>
              <a:t>T. (+1) 206 708 1285</a:t>
            </a:r>
            <a:endParaRPr lang="es-ES" sz="1400" b="0" i="0" kern="1200" dirty="0">
              <a:solidFill>
                <a:schemeClr val="bg1"/>
              </a:solidFill>
              <a:effectLst/>
              <a:latin typeface="+mn-lt"/>
              <a:ea typeface="+mn-ea"/>
              <a:cs typeface="+mn-cs"/>
            </a:endParaRPr>
          </a:p>
        </p:txBody>
      </p:sp>
      <p:pic>
        <p:nvPicPr>
          <p:cNvPr id="31" name="Graphic 30"/>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5725997" y="3923836"/>
            <a:ext cx="692952" cy="1080000"/>
          </a:xfrm>
          <a:prstGeom prst="rect">
            <a:avLst/>
          </a:prstGeom>
        </p:spPr>
      </p:pic>
      <p:pic>
        <p:nvPicPr>
          <p:cNvPr id="32" name="Graphic 31"/>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577625" y="3923836"/>
            <a:ext cx="833145" cy="1080000"/>
          </a:xfrm>
          <a:prstGeom prst="rect">
            <a:avLst/>
          </a:prstGeom>
        </p:spPr>
      </p:pic>
      <p:pic>
        <p:nvPicPr>
          <p:cNvPr id="3" name="Graphic 2"/>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7234127" y="1900932"/>
            <a:ext cx="1057275" cy="809625"/>
          </a:xfrm>
          <a:prstGeom prst="rect">
            <a:avLst/>
          </a:prstGeom>
        </p:spPr>
      </p:pic>
    </p:spTree>
    <p:extLst>
      <p:ext uri="{BB962C8B-B14F-4D97-AF65-F5344CB8AC3E}">
        <p14:creationId xmlns:p14="http://schemas.microsoft.com/office/powerpoint/2010/main" val="289242035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5" name="titulo"/>
          <p:cNvSpPr>
            <a:spLocks noGrp="1"/>
          </p:cNvSpPr>
          <p:nvPr>
            <p:ph type="title" hasCustomPrompt="1"/>
          </p:nvPr>
        </p:nvSpPr>
        <p:spPr>
          <a:xfrm>
            <a:off x="6373863" y="2103642"/>
            <a:ext cx="4640867" cy="2938924"/>
          </a:xfrm>
        </p:spPr>
        <p:txBody>
          <a:bodyPr anchor="t"/>
          <a:lstStyle>
            <a:lvl1pPr>
              <a:defRPr b="0">
                <a:solidFill>
                  <a:srgbClr val="00D0FF"/>
                </a:solidFill>
              </a:defRPr>
            </a:lvl1pPr>
          </a:lstStyle>
          <a:p>
            <a:r>
              <a:rPr lang="en-US" dirty="0"/>
              <a:t>Event    </a:t>
            </a:r>
            <a:endParaRPr lang="es-ES" dirty="0"/>
          </a:p>
        </p:txBody>
      </p:sp>
      <p:pic>
        <p:nvPicPr>
          <p:cNvPr id="21"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07734" y="1151360"/>
            <a:ext cx="4320000" cy="734400"/>
          </a:xfrm>
          <a:prstGeom prst="rect">
            <a:avLst/>
          </a:prstGeom>
        </p:spPr>
      </p:pic>
      <p:cxnSp>
        <p:nvCxnSpPr>
          <p:cNvPr id="29" name="linea"/>
          <p:cNvCxnSpPr/>
          <p:nvPr userDrawn="1"/>
        </p:nvCxnSpPr>
        <p:spPr>
          <a:xfrm>
            <a:off x="6507734" y="2103641"/>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3" name="marco"/>
          <p:cNvSpPr/>
          <p:nvPr userDrawn="1"/>
        </p:nvSpPr>
        <p:spPr>
          <a:xfrm>
            <a:off x="6115512" y="841786"/>
            <a:ext cx="5174428"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fecha"/>
          <p:cNvSpPr>
            <a:spLocks noGrp="1"/>
          </p:cNvSpPr>
          <p:nvPr>
            <p:ph type="body" sz="quarter" idx="14" hasCustomPrompt="1"/>
          </p:nvPr>
        </p:nvSpPr>
        <p:spPr>
          <a:xfrm>
            <a:off x="6373864" y="5072013"/>
            <a:ext cx="4640866" cy="707886"/>
          </a:xfrm>
        </p:spPr>
        <p:txBody>
          <a:bodyPr wrap="square" anchor="ctr">
            <a:spAutoFit/>
          </a:bodyPr>
          <a:lstStyle>
            <a:lvl1pPr marL="0" indent="0" algn="l">
              <a:buNone/>
              <a:defRPr sz="40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8" name="Footer Placeholder 1">
            <a:extLst>
              <a:ext uri="{FF2B5EF4-FFF2-40B4-BE49-F238E27FC236}">
                <a16:creationId xmlns:a16="http://schemas.microsoft.com/office/drawing/2014/main" id="{D87113FF-EB51-4A62-B57C-3D7C4D13F18E}"/>
              </a:ext>
            </a:extLst>
          </p:cNvPr>
          <p:cNvSpPr txBox="1">
            <a:spLocks/>
          </p:cNvSpPr>
          <p:nvPr userDrawn="1"/>
        </p:nvSpPr>
        <p:spPr>
          <a:xfrm>
            <a:off x="216262" y="6356350"/>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804240210"/>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376235"/>
            <a:ext cx="10972800" cy="7344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 name="Footer Placeholder 6">
            <a:extLst>
              <a:ext uri="{FF2B5EF4-FFF2-40B4-BE49-F238E27FC236}">
                <a16:creationId xmlns:a16="http://schemas.microsoft.com/office/drawing/2014/main" id="{DCF0E7F5-C141-4C29-AB03-27AA8E9FDC34}"/>
              </a:ext>
            </a:extLst>
          </p:cNvPr>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4" name="Slide Number Placeholder 8">
            <a:extLst>
              <a:ext uri="{FF2B5EF4-FFF2-40B4-BE49-F238E27FC236}">
                <a16:creationId xmlns:a16="http://schemas.microsoft.com/office/drawing/2014/main" id="{1E568B21-CA70-4205-AB68-D221D2D3F742}"/>
              </a:ext>
            </a:extLst>
          </p:cNvPr>
          <p:cNvSpPr>
            <a:spLocks noGrp="1"/>
          </p:cNvSpPr>
          <p:nvPr>
            <p:ph type="sldNum" sz="quarter" idx="11"/>
          </p:nvPr>
        </p:nvSpPr>
        <p:spPr>
          <a:xfrm>
            <a:off x="11245174" y="6375468"/>
            <a:ext cx="770106" cy="365125"/>
          </a:xfrm>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5" name="Graphic 5">
            <a:extLst>
              <a:ext uri="{FF2B5EF4-FFF2-40B4-BE49-F238E27FC236}">
                <a16:creationId xmlns:a16="http://schemas.microsoft.com/office/drawing/2014/main" id="{2AA373AD-8ACA-4757-B56F-2C8668D359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42797348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444323"/>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2444323"/>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6">
            <a:extLst>
              <a:ext uri="{FF2B5EF4-FFF2-40B4-BE49-F238E27FC236}">
                <a16:creationId xmlns:a16="http://schemas.microsoft.com/office/drawing/2014/main" id="{711E0B2D-5B3C-4174-8B67-92C6320C837B}"/>
              </a:ext>
            </a:extLst>
          </p:cNvPr>
          <p:cNvSpPr>
            <a:spLocks noGrp="1"/>
          </p:cNvSpPr>
          <p:nvPr>
            <p:ph type="ftr" sz="quarter" idx="12"/>
          </p:nvPr>
        </p:nvSpPr>
        <p:spPr>
          <a:xfrm>
            <a:off x="218517" y="6356350"/>
            <a:ext cx="1861224" cy="365125"/>
          </a:xfrm>
        </p:spPr>
        <p:txBody>
          <a:bodyPr/>
          <a:lstStyle>
            <a:lvl1pPr algn="l">
              <a:defRPr>
                <a:solidFill>
                  <a:srgbClr val="00D0FF"/>
                </a:solidFill>
              </a:defRPr>
            </a:lvl1pPr>
          </a:lstStyle>
          <a:p>
            <a:r>
              <a:rPr lang="es-ES"/>
              <a:t>@plainconcepts #PlainConceptsTechDay</a:t>
            </a:r>
            <a:endParaRPr lang="es-ES" dirty="0"/>
          </a:p>
        </p:txBody>
      </p:sp>
      <p:sp>
        <p:nvSpPr>
          <p:cNvPr id="7" name="Slide Number Placeholder 8">
            <a:extLst>
              <a:ext uri="{FF2B5EF4-FFF2-40B4-BE49-F238E27FC236}">
                <a16:creationId xmlns:a16="http://schemas.microsoft.com/office/drawing/2014/main" id="{BC92335B-B884-4ADA-B722-E3DAAE34BA43}"/>
              </a:ext>
            </a:extLst>
          </p:cNvPr>
          <p:cNvSpPr>
            <a:spLocks noGrp="1"/>
          </p:cNvSpPr>
          <p:nvPr>
            <p:ph type="sldNum" sz="quarter" idx="13"/>
          </p:nvPr>
        </p:nvSpPr>
        <p:spPr>
          <a:xfrm>
            <a:off x="11245174" y="6375468"/>
            <a:ext cx="770106" cy="365125"/>
          </a:xfrm>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8" name="Graphic 5">
            <a:extLst>
              <a:ext uri="{FF2B5EF4-FFF2-40B4-BE49-F238E27FC236}">
                <a16:creationId xmlns:a16="http://schemas.microsoft.com/office/drawing/2014/main" id="{64AD0A14-A3F8-4F2C-B609-F0400C7D6B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20840614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78353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374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86226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71242774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019274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37" indent="-336137">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35"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593734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8" y="3567660"/>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4" y="736518"/>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4" name="TextBox 33"/>
          <p:cNvSpPr txBox="1"/>
          <p:nvPr/>
        </p:nvSpPr>
        <p:spPr>
          <a:xfrm>
            <a:off x="689548" y="3567660"/>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46" name="TextBox 45"/>
          <p:cNvSpPr txBox="1"/>
          <p:nvPr userDrawn="1"/>
        </p:nvSpPr>
        <p:spPr>
          <a:xfrm>
            <a:off x="689548" y="3567660"/>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610613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1544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9" name="Text Placeholder 3"/>
          <p:cNvSpPr>
            <a:spLocks noGrp="1"/>
          </p:cNvSpPr>
          <p:nvPr>
            <p:ph type="body" sz="quarter" idx="13" hasCustomPrompt="1"/>
          </p:nvPr>
        </p:nvSpPr>
        <p:spPr>
          <a:xfrm>
            <a:off x="6368527" y="728999"/>
            <a:ext cx="5646752" cy="5400001"/>
          </a:xfrm>
        </p:spPr>
        <p:txBody>
          <a:bodyPr>
            <a:normAutofit/>
          </a:bodyPr>
          <a:lstStyle>
            <a:lvl1pPr marL="342900" indent="-342900">
              <a:buFont typeface="+mj-lt"/>
              <a:buAutoNum type="arabicPeriod"/>
              <a:defRPr sz="2000" b="0">
                <a:solidFill>
                  <a:schemeClr val="bg1"/>
                </a:solidFill>
              </a:defRPr>
            </a:lvl1pPr>
            <a:lvl2pPr>
              <a:defRPr sz="1600"/>
            </a:lvl2pPr>
          </a:lstStyle>
          <a:p>
            <a:pPr lvl="0"/>
            <a:r>
              <a:rPr lang="en-US" dirty="0"/>
              <a:t>Name Surname</a:t>
            </a:r>
          </a:p>
        </p:txBody>
      </p:sp>
      <p:cxnSp>
        <p:nvCxnSpPr>
          <p:cNvPr id="10" name="Straight Connector 9"/>
          <p:cNvCxnSpPr/>
          <p:nvPr userDrawn="1"/>
        </p:nvCxnSpPr>
        <p:spPr>
          <a:xfrm>
            <a:off x="6096000" y="729000"/>
            <a:ext cx="0" cy="540000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952816" y="484950"/>
            <a:ext cx="2870658" cy="707886"/>
          </a:xfrm>
          <a:prstGeom prst="rect">
            <a:avLst/>
          </a:prstGeom>
          <a:noFill/>
        </p:spPr>
        <p:txBody>
          <a:bodyPr wrap="none" rtlCol="0">
            <a:spAutoFit/>
          </a:bodyPr>
          <a:lstStyle/>
          <a:p>
            <a:r>
              <a:rPr lang="es-ES" sz="4000" b="0" dirty="0">
                <a:solidFill>
                  <a:srgbClr val="00D0FF"/>
                </a:solidFill>
              </a:rPr>
              <a:t>Qué veremos</a:t>
            </a:r>
            <a:endParaRPr lang="es-ES" b="0" dirty="0">
              <a:solidFill>
                <a:srgbClr val="00D0FF"/>
              </a:solidFill>
            </a:endParaRPr>
          </a:p>
        </p:txBody>
      </p:sp>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4880" y="6450171"/>
            <a:ext cx="1044000" cy="177480"/>
          </a:xfrm>
          <a:prstGeom prst="rect">
            <a:avLst/>
          </a:prstGeom>
        </p:spPr>
      </p:pic>
      <p:sp>
        <p:nvSpPr>
          <p:cNvPr id="8" name="Footer Placeholder 1">
            <a:extLst>
              <a:ext uri="{FF2B5EF4-FFF2-40B4-BE49-F238E27FC236}">
                <a16:creationId xmlns:a16="http://schemas.microsoft.com/office/drawing/2014/main" id="{2BA92C58-CEA0-4BD1-9D69-0E928B894EB2}"/>
              </a:ext>
            </a:extLst>
          </p:cNvPr>
          <p:cNvSpPr txBox="1">
            <a:spLocks/>
          </p:cNvSpPr>
          <p:nvPr userDrawn="1"/>
        </p:nvSpPr>
        <p:spPr>
          <a:xfrm>
            <a:off x="1663947" y="6356348"/>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4069195831"/>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4880" y="6450171"/>
            <a:ext cx="1044000" cy="177480"/>
          </a:xfrm>
          <a:prstGeom prst="rect">
            <a:avLst/>
          </a:prstGeom>
        </p:spPr>
      </p:pic>
      <p:cxnSp>
        <p:nvCxnSpPr>
          <p:cNvPr id="9" name="Straight Connector 8"/>
          <p:cNvCxnSpPr/>
          <p:nvPr userDrawn="1"/>
        </p:nvCxnSpPr>
        <p:spPr>
          <a:xfrm>
            <a:off x="484243" y="6236729"/>
            <a:ext cx="1116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11008504" y="6375468"/>
            <a:ext cx="770106" cy="365125"/>
          </a:xfrm>
        </p:spPr>
        <p:txBody>
          <a:bodyPr/>
          <a:lstStyle/>
          <a:p>
            <a:fld id="{88CB616A-2EDE-4F93-81C7-BE29C9C217CB}" type="slidenum">
              <a:rPr lang="es-ES" smtClean="0"/>
              <a:t>‹Nº›</a:t>
            </a:fld>
            <a:endParaRPr lang="es-ES" dirty="0"/>
          </a:p>
        </p:txBody>
      </p:sp>
      <p:sp>
        <p:nvSpPr>
          <p:cNvPr id="13" name="Text Placeholder 8"/>
          <p:cNvSpPr>
            <a:spLocks noGrp="1"/>
          </p:cNvSpPr>
          <p:nvPr>
            <p:ph type="body" sz="quarter" idx="15" hasCustomPrompt="1"/>
          </p:nvPr>
        </p:nvSpPr>
        <p:spPr>
          <a:xfrm>
            <a:off x="484242" y="2515584"/>
            <a:ext cx="10524261" cy="1785626"/>
          </a:xfrm>
        </p:spPr>
        <p:txBody>
          <a:bodyPr anchor="ctr">
            <a:noAutofit/>
          </a:bodyPr>
          <a:lstStyle>
            <a:lvl1pPr algn="l">
              <a:defRPr sz="6000" b="0">
                <a:solidFill>
                  <a:srgbClr val="01DBFF"/>
                </a:solidFill>
                <a:latin typeface="+mj-lt"/>
              </a:defRPr>
            </a:lvl1pPr>
          </a:lstStyle>
          <a:p>
            <a:pPr lvl="0"/>
            <a:r>
              <a:rPr lang="en-US" dirty="0"/>
              <a:t>Section title</a:t>
            </a:r>
            <a:endParaRPr lang="es-ES" dirty="0"/>
          </a:p>
        </p:txBody>
      </p:sp>
    </p:spTree>
    <p:extLst>
      <p:ext uri="{BB962C8B-B14F-4D97-AF65-F5344CB8AC3E}">
        <p14:creationId xmlns:p14="http://schemas.microsoft.com/office/powerpoint/2010/main" val="135809042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onent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1089910" y="962009"/>
            <a:ext cx="3828286" cy="5040000"/>
          </a:xfrm>
        </p:spPr>
        <p:txBody>
          <a:bodyPr/>
          <a:lstStyle/>
          <a:p>
            <a:endParaRPr lang="es-ES" dirty="0"/>
          </a:p>
        </p:txBody>
      </p:sp>
      <p:pic>
        <p:nvPicPr>
          <p:cNvPr id="10" name="Picture 9"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1" y="0"/>
            <a:ext cx="12192000" cy="6858000"/>
          </a:xfrm>
          <a:prstGeom prst="rect">
            <a:avLst/>
          </a:prstGeom>
        </p:spPr>
      </p:pic>
      <p:sp>
        <p:nvSpPr>
          <p:cNvPr id="3" name="Content Placeholder 2"/>
          <p:cNvSpPr>
            <a:spLocks noGrp="1"/>
          </p:cNvSpPr>
          <p:nvPr>
            <p:ph idx="1"/>
          </p:nvPr>
        </p:nvSpPr>
        <p:spPr>
          <a:xfrm>
            <a:off x="5258256" y="3302845"/>
            <a:ext cx="5244092"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5258256" y="1650687"/>
            <a:ext cx="5244091" cy="890635"/>
          </a:xfrm>
        </p:spPr>
        <p:txBody>
          <a:bodyPr/>
          <a:lstStyle>
            <a:lvl1pPr algn="l">
              <a:defRPr b="1" i="0">
                <a:solidFill>
                  <a:srgbClr val="43536D"/>
                </a:solidFill>
              </a:defRPr>
            </a:lvl1pPr>
          </a:lstStyle>
          <a:p>
            <a:r>
              <a:rPr lang="en-US" dirty="0"/>
              <a:t>Name Surname</a:t>
            </a:r>
            <a:endParaRPr lang="es-ES" dirty="0"/>
          </a:p>
        </p:txBody>
      </p:sp>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2" name="Straight Connector 11"/>
          <p:cNvCxnSpPr>
            <a:cxnSpLocks/>
          </p:cNvCxnSpPr>
          <p:nvPr userDrawn="1"/>
        </p:nvCxnSpPr>
        <p:spPr>
          <a:xfrm>
            <a:off x="5368770" y="289253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258256" y="2931584"/>
            <a:ext cx="184731" cy="338554"/>
          </a:xfrm>
          <a:prstGeom prst="rect">
            <a:avLst/>
          </a:prstGeom>
          <a:noFill/>
        </p:spPr>
        <p:txBody>
          <a:bodyPr wrap="none" rtlCol="0">
            <a:spAutoFit/>
          </a:bodyPr>
          <a:lstStyle/>
          <a:p>
            <a:endParaRPr lang="es-ES" sz="1600" dirty="0">
              <a:solidFill>
                <a:srgbClr val="43536D"/>
              </a:solidFill>
            </a:endParaRPr>
          </a:p>
        </p:txBody>
      </p:sp>
      <p:sp>
        <p:nvSpPr>
          <p:cNvPr id="11" name="Marcador de texto 7"/>
          <p:cNvSpPr>
            <a:spLocks noGrp="1"/>
          </p:cNvSpPr>
          <p:nvPr>
            <p:ph type="body" sz="quarter" idx="13" hasCustomPrompt="1"/>
          </p:nvPr>
        </p:nvSpPr>
        <p:spPr>
          <a:xfrm>
            <a:off x="5258256" y="5741773"/>
            <a:ext cx="479118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4" name="Text Placeholder 7"/>
          <p:cNvSpPr>
            <a:spLocks noGrp="1"/>
          </p:cNvSpPr>
          <p:nvPr>
            <p:ph type="body" sz="quarter" idx="16" hasCustomPrompt="1"/>
          </p:nvPr>
        </p:nvSpPr>
        <p:spPr>
          <a:xfrm>
            <a:off x="5258256" y="2956342"/>
            <a:ext cx="3362258" cy="326458"/>
          </a:xfrm>
        </p:spPr>
        <p:txBody>
          <a:bodyPr/>
          <a:lstStyle>
            <a:lvl1pPr>
              <a:defRPr sz="1800">
                <a:solidFill>
                  <a:srgbClr val="43536D"/>
                </a:solidFill>
              </a:defRPr>
            </a:lvl1pPr>
          </a:lstStyle>
          <a:p>
            <a:pPr lvl="0"/>
            <a:r>
              <a:rPr lang="es-ES" dirty="0"/>
              <a:t>CARGO</a:t>
            </a:r>
          </a:p>
        </p:txBody>
      </p:sp>
    </p:spTree>
    <p:extLst>
      <p:ext uri="{BB962C8B-B14F-4D97-AF65-F5344CB8AC3E}">
        <p14:creationId xmlns:p14="http://schemas.microsoft.com/office/powerpoint/2010/main" val="21952234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nentes">
    <p:spTree>
      <p:nvGrpSpPr>
        <p:cNvPr id="1" name=""/>
        <p:cNvGrpSpPr/>
        <p:nvPr/>
      </p:nvGrpSpPr>
      <p:grpSpPr>
        <a:xfrm>
          <a:off x="0" y="0"/>
          <a:ext cx="0" cy="0"/>
          <a:chOff x="0" y="0"/>
          <a:chExt cx="0" cy="0"/>
        </a:xfrm>
      </p:grpSpPr>
      <p:pic>
        <p:nvPicPr>
          <p:cNvPr id="11"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1" y="0"/>
            <a:ext cx="12187238" cy="6858000"/>
          </a:xfrm>
          <a:prstGeom prst="rect">
            <a:avLst/>
          </a:prstGeom>
        </p:spPr>
      </p:pic>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3" name="Content Placeholder 2"/>
          <p:cNvSpPr>
            <a:spLocks noGrp="1"/>
          </p:cNvSpPr>
          <p:nvPr>
            <p:ph idx="1"/>
          </p:nvPr>
        </p:nvSpPr>
        <p:spPr>
          <a:xfrm>
            <a:off x="8653022" y="2918750"/>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8653023" y="1627866"/>
            <a:ext cx="3362258" cy="890635"/>
          </a:xfrm>
        </p:spPr>
        <p:txBody>
          <a:bodyPr>
            <a:normAutofit/>
          </a:bodyPr>
          <a:lstStyle>
            <a:lvl1pPr algn="l">
              <a:defRPr sz="2800" b="1" i="0">
                <a:solidFill>
                  <a:srgbClr val="43536D"/>
                </a:solidFill>
              </a:defRPr>
            </a:lvl1pPr>
          </a:lstStyle>
          <a:p>
            <a:r>
              <a:rPr lang="en-US" dirty="0"/>
              <a:t>Name Surname</a:t>
            </a:r>
            <a:endParaRPr lang="es-ES" dirty="0"/>
          </a:p>
        </p:txBody>
      </p:sp>
      <p:sp>
        <p:nvSpPr>
          <p:cNvPr id="5" name="Picture Placeholder 4"/>
          <p:cNvSpPr>
            <a:spLocks noGrp="1"/>
          </p:cNvSpPr>
          <p:nvPr>
            <p:ph type="pic" sz="quarter" idx="12"/>
          </p:nvPr>
        </p:nvSpPr>
        <p:spPr>
          <a:xfrm>
            <a:off x="6228677" y="1890584"/>
            <a:ext cx="2156909" cy="3141736"/>
          </a:xfrm>
        </p:spPr>
        <p:txBody>
          <a:bodyPr/>
          <a:lstStyle/>
          <a:p>
            <a:endParaRPr lang="es-ES" dirty="0"/>
          </a:p>
        </p:txBody>
      </p:sp>
      <p:cxnSp>
        <p:nvCxnSpPr>
          <p:cNvPr id="12" name="Straight Connector 11"/>
          <p:cNvCxnSpPr>
            <a:cxnSpLocks/>
          </p:cNvCxnSpPr>
          <p:nvPr userDrawn="1"/>
        </p:nvCxnSpPr>
        <p:spPr>
          <a:xfrm>
            <a:off x="8763536" y="2574702"/>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3"/>
          </p:nvPr>
        </p:nvSpPr>
        <p:spPr>
          <a:xfrm>
            <a:off x="2640608" y="2925515"/>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16" name="Picture Placeholder 4"/>
          <p:cNvSpPr>
            <a:spLocks noGrp="1"/>
          </p:cNvSpPr>
          <p:nvPr>
            <p:ph type="pic" sz="quarter" idx="14"/>
          </p:nvPr>
        </p:nvSpPr>
        <p:spPr>
          <a:xfrm>
            <a:off x="216263" y="1897349"/>
            <a:ext cx="2156909" cy="3141736"/>
          </a:xfrm>
        </p:spPr>
        <p:txBody>
          <a:bodyPr/>
          <a:lstStyle/>
          <a:p>
            <a:endParaRPr lang="es-ES" dirty="0"/>
          </a:p>
        </p:txBody>
      </p:sp>
      <p:cxnSp>
        <p:nvCxnSpPr>
          <p:cNvPr id="17" name="Straight Connector 11"/>
          <p:cNvCxnSpPr>
            <a:cxnSpLocks/>
          </p:cNvCxnSpPr>
          <p:nvPr userDrawn="1"/>
        </p:nvCxnSpPr>
        <p:spPr>
          <a:xfrm>
            <a:off x="2751122" y="258146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20" name="Marcador de texto 19"/>
          <p:cNvSpPr>
            <a:spLocks noGrp="1"/>
          </p:cNvSpPr>
          <p:nvPr>
            <p:ph type="body" sz="quarter" idx="15" hasCustomPrompt="1"/>
          </p:nvPr>
        </p:nvSpPr>
        <p:spPr>
          <a:xfrm>
            <a:off x="2640608" y="1896201"/>
            <a:ext cx="3362258" cy="615950"/>
          </a:xfrm>
        </p:spPr>
        <p:txBody>
          <a:bodyPr>
            <a:normAutofit/>
          </a:bodyPr>
          <a:lstStyle>
            <a:lvl1pPr>
              <a:defRPr sz="2800" b="1">
                <a:solidFill>
                  <a:srgbClr val="43536D"/>
                </a:solidFill>
                <a:latin typeface="+mj-lt"/>
              </a:defRPr>
            </a:lvl1pPr>
          </a:lstStyle>
          <a:p>
            <a:pPr lvl="0"/>
            <a:r>
              <a:rPr lang="es-ES" dirty="0"/>
              <a:t>Nombre Apellido</a:t>
            </a:r>
          </a:p>
        </p:txBody>
      </p:sp>
      <p:sp>
        <p:nvSpPr>
          <p:cNvPr id="8" name="Text Placeholder 7"/>
          <p:cNvSpPr>
            <a:spLocks noGrp="1"/>
          </p:cNvSpPr>
          <p:nvPr>
            <p:ph type="body" sz="quarter" idx="16" hasCustomPrompt="1"/>
          </p:nvPr>
        </p:nvSpPr>
        <p:spPr>
          <a:xfrm>
            <a:off x="2640608" y="2592292"/>
            <a:ext cx="3362258" cy="326458"/>
          </a:xfrm>
        </p:spPr>
        <p:txBody>
          <a:bodyPr/>
          <a:lstStyle>
            <a:lvl1pPr>
              <a:defRPr sz="1800">
                <a:solidFill>
                  <a:srgbClr val="43536D"/>
                </a:solidFill>
              </a:defRPr>
            </a:lvl1pPr>
          </a:lstStyle>
          <a:p>
            <a:pPr lvl="0"/>
            <a:r>
              <a:rPr lang="es-ES" dirty="0"/>
              <a:t>CARGO</a:t>
            </a:r>
          </a:p>
        </p:txBody>
      </p:sp>
      <p:sp>
        <p:nvSpPr>
          <p:cNvPr id="19" name="Text Placeholder 7"/>
          <p:cNvSpPr>
            <a:spLocks noGrp="1"/>
          </p:cNvSpPr>
          <p:nvPr>
            <p:ph type="body" sz="quarter" idx="17" hasCustomPrompt="1"/>
          </p:nvPr>
        </p:nvSpPr>
        <p:spPr>
          <a:xfrm>
            <a:off x="8653022" y="2599057"/>
            <a:ext cx="3362258" cy="326458"/>
          </a:xfrm>
        </p:spPr>
        <p:txBody>
          <a:bodyPr/>
          <a:lstStyle>
            <a:lvl1pPr>
              <a:defRPr sz="1800">
                <a:solidFill>
                  <a:srgbClr val="43536D"/>
                </a:solidFill>
              </a:defRPr>
            </a:lvl1pPr>
          </a:lstStyle>
          <a:p>
            <a:pPr lvl="0"/>
            <a:r>
              <a:rPr lang="es-ES" dirty="0"/>
              <a:t>CARGO</a:t>
            </a:r>
          </a:p>
        </p:txBody>
      </p:sp>
      <p:sp>
        <p:nvSpPr>
          <p:cNvPr id="21" name="Marcador de texto 7"/>
          <p:cNvSpPr>
            <a:spLocks noGrp="1"/>
          </p:cNvSpPr>
          <p:nvPr>
            <p:ph type="body" sz="quarter" idx="18" hasCustomPrompt="1"/>
          </p:nvPr>
        </p:nvSpPr>
        <p:spPr>
          <a:xfrm>
            <a:off x="2640608" y="5101636"/>
            <a:ext cx="336225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22" name="Marcador de texto 7"/>
          <p:cNvSpPr>
            <a:spLocks noGrp="1"/>
          </p:cNvSpPr>
          <p:nvPr>
            <p:ph type="body" sz="quarter" idx="19" hasCustomPrompt="1"/>
          </p:nvPr>
        </p:nvSpPr>
        <p:spPr>
          <a:xfrm>
            <a:off x="8653022" y="5101635"/>
            <a:ext cx="3362257"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8" name="Footer Placeholder 1">
            <a:extLst>
              <a:ext uri="{FF2B5EF4-FFF2-40B4-BE49-F238E27FC236}">
                <a16:creationId xmlns:a16="http://schemas.microsoft.com/office/drawing/2014/main" id="{359E2ADF-2E52-4369-A61A-2AD3A0B904D8}"/>
              </a:ext>
            </a:extLst>
          </p:cNvPr>
          <p:cNvSpPr txBox="1">
            <a:spLocks/>
          </p:cNvSpPr>
          <p:nvPr userDrawn="1"/>
        </p:nvSpPr>
        <p:spPr>
          <a:xfrm>
            <a:off x="2311998" y="6274871"/>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dirty="0">
              <a:solidFill>
                <a:srgbClr val="00D0FF"/>
              </a:solidFill>
            </a:endParaRPr>
          </a:p>
        </p:txBody>
      </p:sp>
    </p:spTree>
    <p:extLst>
      <p:ext uri="{BB962C8B-B14F-4D97-AF65-F5344CB8AC3E}">
        <p14:creationId xmlns:p14="http://schemas.microsoft.com/office/powerpoint/2010/main" val="14241356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oSubi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50752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userDrawn="1">
          <p15:clr>
            <a:srgbClr val="FBAE40"/>
          </p15:clr>
        </p15:guide>
        <p15:guide id="2" pos="43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8453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311965" y="1764000"/>
            <a:ext cx="9720471" cy="4320000"/>
          </a:xfrm>
        </p:spPr>
        <p:txBody>
          <a:bodyPr>
            <a:normAutofit/>
          </a:bodyPr>
          <a:lstStyle>
            <a:lvl1pPr marL="285750" indent="-285750">
              <a:buClr>
                <a:srgbClr val="00D0FF"/>
              </a:buClr>
              <a:buSzPct val="110000"/>
              <a:buFont typeface="Arial" panose="020B0604020202020204" pitchFamily="34" charset="0"/>
              <a:buChar char="•"/>
              <a:defRPr sz="1600" baseline="0">
                <a:solidFill>
                  <a:schemeClr val="tx1"/>
                </a:solidFill>
                <a:latin typeface="+mn-lt"/>
                <a:ea typeface="Open Sans" panose="020B0606030504020204" pitchFamily="34" charset="0"/>
                <a:cs typeface="Open Sans" panose="020B0606030504020204" pitchFamily="34" charset="0"/>
              </a:defRPr>
            </a:lvl1pPr>
            <a:lvl2pPr marL="990575" indent="-380990">
              <a:buClr>
                <a:schemeClr val="tx1"/>
              </a:buClr>
              <a:buSzPct val="70000"/>
              <a:buFont typeface="Helvetica35-Thin" pitchFamily="34" charset="0"/>
              <a:buChar char="–"/>
              <a:defRPr sz="1600">
                <a:solidFill>
                  <a:schemeClr val="tx1"/>
                </a:solidFill>
                <a:latin typeface="+mn-lt"/>
                <a:ea typeface="Open Sans" panose="020B0606030504020204" pitchFamily="34" charset="0"/>
                <a:cs typeface="Open Sans" panose="020B0606030504020204" pitchFamily="34" charset="0"/>
              </a:defRPr>
            </a:lvl2pPr>
            <a:lvl3pPr marL="1523962" indent="-304792">
              <a:buClr>
                <a:schemeClr val="tx1"/>
              </a:buClr>
              <a:buSzPct val="70000"/>
              <a:buFont typeface="Courier New" panose="02070309020205020404" pitchFamily="49" charset="0"/>
              <a:buChar char="o"/>
              <a:defRPr sz="1600">
                <a:solidFill>
                  <a:schemeClr val="tx1"/>
                </a:solidFill>
                <a:latin typeface="+mn-lt"/>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line</a:t>
            </a:r>
          </a:p>
          <a:p>
            <a:pPr lvl="2"/>
            <a:r>
              <a:rPr lang="en-US" dirty="0"/>
              <a:t>line	</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1428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endParaRPr lang="es-E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
        <p:nvSpPr>
          <p:cNvPr id="4" name="Footer Placeholder 3"/>
          <p:cNvSpPr>
            <a:spLocks noGrp="1"/>
          </p:cNvSpPr>
          <p:nvPr>
            <p:ph type="ftr" sz="quarter" idx="3"/>
          </p:nvPr>
        </p:nvSpPr>
        <p:spPr>
          <a:xfrm>
            <a:off x="6485" y="6356350"/>
            <a:ext cx="1861224"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r>
              <a:rPr lang="es-ES"/>
              <a:t>@plainconcepts #PlainConceptsTechDay</a:t>
            </a:r>
            <a:endParaRPr lang="es-ES" dirty="0"/>
          </a:p>
        </p:txBody>
      </p:sp>
      <p:sp>
        <p:nvSpPr>
          <p:cNvPr id="5" name="Slide Number Placeholder 4"/>
          <p:cNvSpPr>
            <a:spLocks noGrp="1"/>
          </p:cNvSpPr>
          <p:nvPr>
            <p:ph type="sldNum" sz="quarter" idx="4"/>
          </p:nvPr>
        </p:nvSpPr>
        <p:spPr>
          <a:xfrm>
            <a:off x="11245174" y="6375468"/>
            <a:ext cx="770106" cy="365125"/>
          </a:xfrm>
          <a:prstGeom prst="rect">
            <a:avLst/>
          </a:prstGeom>
        </p:spPr>
        <p:txBody>
          <a:bodyPr vert="horz" lIns="91440" tIns="45720" rIns="91440" bIns="45720" rtlCol="0" anchor="ctr"/>
          <a:lstStyle>
            <a:lvl1pPr algn="r">
              <a:defRPr sz="1200">
                <a:solidFill>
                  <a:srgbClr val="00DBFF"/>
                </a:solidFill>
              </a:defRPr>
            </a:lvl1pPr>
          </a:lstStyle>
          <a:p>
            <a:fld id="{88CB616A-2EDE-4F93-81C7-BE29C9C217CB}" type="slidenum">
              <a:rPr lang="es-ES" smtClean="0"/>
              <a:pPr/>
              <a:t>‹Nº›</a:t>
            </a:fld>
            <a:endParaRPr lang="es-ES" dirty="0"/>
          </a:p>
        </p:txBody>
      </p:sp>
    </p:spTree>
    <p:extLst>
      <p:ext uri="{BB962C8B-B14F-4D97-AF65-F5344CB8AC3E}">
        <p14:creationId xmlns:p14="http://schemas.microsoft.com/office/powerpoint/2010/main" val="1210962845"/>
      </p:ext>
    </p:extLst>
  </p:cSld>
  <p:clrMap bg1="lt1" tx1="dk1" bg2="lt2" tx2="dk2" accent1="accent1" accent2="accent2" accent3="accent3" accent4="accent4" accent5="accent5" accent6="accent6" hlink="hlink" folHlink="folHlink"/>
  <p:sldLayoutIdLst>
    <p:sldLayoutId id="2147483761" r:id="rId1"/>
    <p:sldLayoutId id="2147483755" r:id="rId2"/>
    <p:sldLayoutId id="2147483764" r:id="rId3"/>
    <p:sldLayoutId id="2147483765" r:id="rId4"/>
    <p:sldLayoutId id="2147483746" r:id="rId5"/>
    <p:sldLayoutId id="2147483747" r:id="rId6"/>
    <p:sldLayoutId id="2147483679" r:id="rId7"/>
    <p:sldLayoutId id="2147483756" r:id="rId8"/>
    <p:sldLayoutId id="2147483760" r:id="rId9"/>
    <p:sldLayoutId id="2147483748" r:id="rId10"/>
    <p:sldLayoutId id="2147483758" r:id="rId11"/>
    <p:sldLayoutId id="2147483749" r:id="rId12"/>
    <p:sldLayoutId id="2147483766" r:id="rId13"/>
    <p:sldLayoutId id="2147483750" r:id="rId14"/>
    <p:sldLayoutId id="2147483751" r:id="rId15"/>
    <p:sldLayoutId id="2147483697" r:id="rId16"/>
    <p:sldLayoutId id="2147483763" r:id="rId17"/>
    <p:sldLayoutId id="2147483754" r:id="rId18"/>
    <p:sldLayoutId id="2147483762"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Lst>
  <p:hf hdr="0" dt="0"/>
  <p:txStyles>
    <p:titleStyle>
      <a:lvl1pPr algn="l" defTabSz="1219170" rtl="0" eaLnBrk="1" latinLnBrk="0" hangingPunct="1">
        <a:spcBef>
          <a:spcPct val="0"/>
        </a:spcBef>
        <a:buNone/>
        <a:defRPr sz="5867" kern="1200" baseline="0">
          <a:solidFill>
            <a:schemeClr val="tx1"/>
          </a:solidFill>
          <a:latin typeface="+mj-lt"/>
          <a:ea typeface="+mj-ea"/>
          <a:cs typeface="+mj-cs"/>
        </a:defRPr>
      </a:lvl1pPr>
    </p:titleStyle>
    <p:body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s-E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26.emf"/><Relationship Id="rId4"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26.emf"/><Relationship Id="rId4" Type="http://schemas.openxmlformats.org/officeDocument/2006/relationships/image" Target="../media/image25.emf"/></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26.emf"/><Relationship Id="rId4" Type="http://schemas.openxmlformats.org/officeDocument/2006/relationships/image" Target="../media/image25.emf"/></Relationships>
</file>

<file path=ppt/slides/_rels/slide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1.xml"/><Relationship Id="rId4"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r>
              <a:rPr lang="es-ES" dirty="0"/>
              <a:t>22.02.2018</a:t>
            </a:r>
          </a:p>
        </p:txBody>
      </p:sp>
      <p:sp>
        <p:nvSpPr>
          <p:cNvPr id="78" name="Title 77"/>
          <p:cNvSpPr>
            <a:spLocks noGrp="1"/>
          </p:cNvSpPr>
          <p:nvPr>
            <p:ph type="title"/>
          </p:nvPr>
        </p:nvSpPr>
        <p:spPr/>
        <p:txBody>
          <a:bodyPr/>
          <a:lstStyle/>
          <a:p>
            <a:r>
              <a:rPr lang="es-ES" b="1" dirty="0"/>
              <a:t>Aprendiendo Xamarin!</a:t>
            </a:r>
          </a:p>
        </p:txBody>
      </p:sp>
      <p:sp>
        <p:nvSpPr>
          <p:cNvPr id="4" name="Text Placeholder 3"/>
          <p:cNvSpPr>
            <a:spLocks noGrp="1"/>
          </p:cNvSpPr>
          <p:nvPr>
            <p:ph type="body" sz="quarter" idx="15"/>
          </p:nvPr>
        </p:nvSpPr>
        <p:spPr/>
        <p:txBody>
          <a:bodyPr/>
          <a:lstStyle/>
          <a:p>
            <a:r>
              <a:rPr lang="es-ES" dirty="0"/>
              <a:t>JAVIER SUÁREZ RUIZ</a:t>
            </a:r>
          </a:p>
        </p:txBody>
      </p:sp>
      <p:sp>
        <p:nvSpPr>
          <p:cNvPr id="5" name="Text Placeholder 4"/>
          <p:cNvSpPr>
            <a:spLocks noGrp="1"/>
          </p:cNvSpPr>
          <p:nvPr>
            <p:ph type="body" sz="quarter" idx="16"/>
          </p:nvPr>
        </p:nvSpPr>
        <p:spPr>
          <a:xfrm>
            <a:off x="5272215" y="4058426"/>
            <a:ext cx="5865340" cy="584775"/>
          </a:xfrm>
        </p:spPr>
        <p:txBody>
          <a:bodyPr/>
          <a:lstStyle/>
          <a:p>
            <a:r>
              <a:rPr lang="es-ES" dirty="0"/>
              <a:t>Introducción a Xamarin.Forms</a:t>
            </a:r>
          </a:p>
        </p:txBody>
      </p:sp>
      <p:sp>
        <p:nvSpPr>
          <p:cNvPr id="6" name="Text Placeholder 5"/>
          <p:cNvSpPr>
            <a:spLocks noGrp="1"/>
          </p:cNvSpPr>
          <p:nvPr>
            <p:ph type="body" sz="quarter" idx="17"/>
          </p:nvPr>
        </p:nvSpPr>
        <p:spPr/>
        <p:txBody>
          <a:bodyPr/>
          <a:lstStyle/>
          <a:p>
            <a:r>
              <a:rPr lang="es-ES" dirty="0"/>
              <a:t>XAMARIN TEAM LEAD </a:t>
            </a:r>
          </a:p>
        </p:txBody>
      </p:sp>
    </p:spTree>
    <p:extLst>
      <p:ext uri="{BB962C8B-B14F-4D97-AF65-F5344CB8AC3E}">
        <p14:creationId xmlns:p14="http://schemas.microsoft.com/office/powerpoint/2010/main" val="4241830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Navegación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sz="4400" b="0"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400" dirty="0" err="1">
                <a:solidFill>
                  <a:schemeClr val="tx1"/>
                </a:solidFill>
              </a:rPr>
              <a:t>Páginas</a:t>
            </a:r>
            <a:endParaRPr lang="en-US" sz="4400" dirty="0">
              <a:solidFill>
                <a:schemeClr val="tx1"/>
              </a:solidFill>
            </a:endParaRP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normAutofit fontScale="90000"/>
          </a:bodyPr>
          <a:lstStyle/>
          <a:p>
            <a:r>
              <a:rPr lang="en-US" dirty="0" err="1"/>
              <a:t>Controles</a:t>
            </a:r>
            <a:endParaRPr lang="en-US" dirty="0"/>
          </a:p>
        </p:txBody>
      </p:sp>
    </p:spTree>
    <p:extLst>
      <p:ext uri="{BB962C8B-B14F-4D97-AF65-F5344CB8AC3E}">
        <p14:creationId xmlns:p14="http://schemas.microsoft.com/office/powerpoint/2010/main" val="61235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normAutofit fontScale="90000"/>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4500993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07709" y="914400"/>
          <a:ext cx="5736590" cy="502920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2">
                  <a:extLst>
                    <a:ext uri="{9D8B030D-6E8A-4147-A177-3AD203B41FA5}">
                      <a16:colId xmlns:a16="http://schemas.microsoft.com/office/drawing/2014/main" val="20001"/>
                    </a:ext>
                  </a:extLst>
                </a:gridCol>
              </a:tblGrid>
              <a:tr h="457200">
                <a:tc>
                  <a:txBody>
                    <a:bodyPr/>
                    <a:lstStyle/>
                    <a:p>
                      <a:r>
                        <a:rPr lang="en-US" sz="2200" dirty="0"/>
                        <a:t>Windows</a:t>
                      </a:r>
                    </a:p>
                  </a:txBody>
                  <a:tcPr marL="121920" marR="121920" marT="60960" marB="60960"/>
                </a:tc>
                <a:tc>
                  <a:txBody>
                    <a:bodyPr/>
                    <a:lstStyle/>
                    <a:p>
                      <a:r>
                        <a:rPr lang="en-US" sz="2200" dirty="0"/>
                        <a:t>Xamarin.Forms</a:t>
                      </a:r>
                    </a:p>
                  </a:txBody>
                  <a:tcPr marL="121920" marR="121920" marT="60960" marB="60960"/>
                </a:tc>
                <a:extLst>
                  <a:ext uri="{0D108BD9-81ED-4DB2-BD59-A6C34878D82A}">
                    <a16:rowId xmlns:a16="http://schemas.microsoft.com/office/drawing/2014/main" val="10000"/>
                  </a:ext>
                </a:extLst>
              </a:tr>
              <a:tr h="457200">
                <a:tc>
                  <a:txBody>
                    <a:bodyPr/>
                    <a:lstStyle/>
                    <a:p>
                      <a:r>
                        <a:rPr lang="en-US" sz="2200" dirty="0" err="1">
                          <a:solidFill>
                            <a:srgbClr val="FF0000"/>
                          </a:solidFill>
                        </a:rPr>
                        <a:t>StackPanel</a:t>
                      </a:r>
                      <a:endParaRPr lang="en-US" sz="2200" dirty="0">
                        <a:solidFill>
                          <a:srgbClr val="FF0000"/>
                        </a:solidFill>
                      </a:endParaRPr>
                    </a:p>
                  </a:txBody>
                  <a:tcPr marL="121920" marR="121920" marT="60960" marB="60960"/>
                </a:tc>
                <a:tc>
                  <a:txBody>
                    <a:bodyPr/>
                    <a:lstStyle/>
                    <a:p>
                      <a:r>
                        <a:rPr lang="en-US" sz="2200" dirty="0" err="1">
                          <a:solidFill>
                            <a:srgbClr val="FF0000"/>
                          </a:solidFill>
                        </a:rPr>
                        <a:t>StackLayout</a:t>
                      </a:r>
                      <a:endParaRPr lang="en-US" sz="2200" dirty="0">
                        <a:solidFill>
                          <a:srgbClr val="FF0000"/>
                        </a:solidFill>
                      </a:endParaRPr>
                    </a:p>
                  </a:txBody>
                  <a:tcPr marL="121920" marR="121920" marT="60960" marB="60960"/>
                </a:tc>
                <a:extLst>
                  <a:ext uri="{0D108BD9-81ED-4DB2-BD59-A6C34878D82A}">
                    <a16:rowId xmlns:a16="http://schemas.microsoft.com/office/drawing/2014/main" val="10001"/>
                  </a:ext>
                </a:extLst>
              </a:tr>
              <a:tr h="457200">
                <a:tc>
                  <a:txBody>
                    <a:bodyPr/>
                    <a:lstStyle/>
                    <a:p>
                      <a:r>
                        <a:rPr lang="en-US" sz="2200" dirty="0" err="1">
                          <a:solidFill>
                            <a:srgbClr val="FF0000"/>
                          </a:solidFill>
                        </a:rPr>
                        <a:t>TextBox</a:t>
                      </a:r>
                      <a:endParaRPr lang="en-US" sz="2200" dirty="0">
                        <a:solidFill>
                          <a:srgbClr val="FF0000"/>
                        </a:solidFill>
                      </a:endParaRPr>
                    </a:p>
                  </a:txBody>
                  <a:tcPr marL="121920" marR="121920" marT="60960" marB="60960"/>
                </a:tc>
                <a:tc>
                  <a:txBody>
                    <a:bodyPr/>
                    <a:lstStyle/>
                    <a:p>
                      <a:r>
                        <a:rPr lang="en-US" sz="2200" dirty="0">
                          <a:solidFill>
                            <a:srgbClr val="FF0000"/>
                          </a:solidFill>
                        </a:rPr>
                        <a:t>Entry</a:t>
                      </a:r>
                    </a:p>
                  </a:txBody>
                  <a:tcPr marL="121920" marR="121920" marT="60960" marB="60960"/>
                </a:tc>
                <a:extLst>
                  <a:ext uri="{0D108BD9-81ED-4DB2-BD59-A6C34878D82A}">
                    <a16:rowId xmlns:a16="http://schemas.microsoft.com/office/drawing/2014/main" val="10002"/>
                  </a:ext>
                </a:extLst>
              </a:tr>
              <a:tr h="457200">
                <a:tc>
                  <a:txBody>
                    <a:bodyPr/>
                    <a:lstStyle/>
                    <a:p>
                      <a:r>
                        <a:rPr lang="en-US" sz="2200" dirty="0" err="1">
                          <a:solidFill>
                            <a:srgbClr val="FF0000"/>
                          </a:solidFill>
                        </a:rPr>
                        <a:t>ListBox</a:t>
                      </a:r>
                      <a:endParaRPr lang="en-US" sz="2200" dirty="0">
                        <a:solidFill>
                          <a:srgbClr val="FF0000"/>
                        </a:solidFill>
                      </a:endParaRPr>
                    </a:p>
                  </a:txBody>
                  <a:tcPr marL="121920" marR="121920" marT="60960" marB="60960"/>
                </a:tc>
                <a:tc>
                  <a:txBody>
                    <a:bodyPr/>
                    <a:lstStyle/>
                    <a:p>
                      <a:r>
                        <a:rPr lang="en-US" sz="2200" dirty="0" err="1">
                          <a:solidFill>
                            <a:srgbClr val="FF0000"/>
                          </a:solidFill>
                        </a:rPr>
                        <a:t>ListView</a:t>
                      </a:r>
                      <a:endParaRPr lang="en-US" sz="2200" dirty="0">
                        <a:solidFill>
                          <a:srgbClr val="FF0000"/>
                        </a:solidFill>
                      </a:endParaRPr>
                    </a:p>
                  </a:txBody>
                  <a:tcPr marL="121920" marR="121920" marT="60960" marB="60960"/>
                </a:tc>
                <a:extLst>
                  <a:ext uri="{0D108BD9-81ED-4DB2-BD59-A6C34878D82A}">
                    <a16:rowId xmlns:a16="http://schemas.microsoft.com/office/drawing/2014/main" val="10003"/>
                  </a:ext>
                </a:extLst>
              </a:tr>
              <a:tr h="457200">
                <a:tc>
                  <a:txBody>
                    <a:bodyPr/>
                    <a:lstStyle/>
                    <a:p>
                      <a:r>
                        <a:rPr lang="en-US" sz="2200" dirty="0" err="1">
                          <a:solidFill>
                            <a:srgbClr val="FF0000"/>
                          </a:solidFill>
                        </a:rPr>
                        <a:t>CheckBox</a:t>
                      </a:r>
                      <a:endParaRPr lang="en-US" sz="2200" dirty="0">
                        <a:solidFill>
                          <a:srgbClr val="FF0000"/>
                        </a:solidFill>
                      </a:endParaRPr>
                    </a:p>
                  </a:txBody>
                  <a:tcPr marL="121920" marR="121920" marT="60960" marB="60960"/>
                </a:tc>
                <a:tc>
                  <a:txBody>
                    <a:bodyPr/>
                    <a:lstStyle/>
                    <a:p>
                      <a:r>
                        <a:rPr lang="en-US" sz="2200" dirty="0">
                          <a:solidFill>
                            <a:srgbClr val="FF0000"/>
                          </a:solidFill>
                        </a:rPr>
                        <a:t>Switch</a:t>
                      </a:r>
                    </a:p>
                  </a:txBody>
                  <a:tcPr marL="121920" marR="121920" marT="60960" marB="60960"/>
                </a:tc>
                <a:extLst>
                  <a:ext uri="{0D108BD9-81ED-4DB2-BD59-A6C34878D82A}">
                    <a16:rowId xmlns:a16="http://schemas.microsoft.com/office/drawing/2014/main" val="10004"/>
                  </a:ext>
                </a:extLst>
              </a:tr>
              <a:tr h="457200">
                <a:tc>
                  <a:txBody>
                    <a:bodyPr/>
                    <a:lstStyle/>
                    <a:p>
                      <a:r>
                        <a:rPr lang="en-US" sz="2200" dirty="0" err="1">
                          <a:solidFill>
                            <a:srgbClr val="FF0000"/>
                          </a:solidFill>
                        </a:rPr>
                        <a:t>ProgressBar</a:t>
                      </a:r>
                      <a:endParaRPr lang="en-US" sz="2200" dirty="0">
                        <a:solidFill>
                          <a:srgbClr val="FF0000"/>
                        </a:solidFill>
                      </a:endParaRPr>
                    </a:p>
                  </a:txBody>
                  <a:tcPr marL="121920" marR="121920" marT="60960" marB="60960"/>
                </a:tc>
                <a:tc>
                  <a:txBody>
                    <a:bodyPr/>
                    <a:lstStyle/>
                    <a:p>
                      <a:r>
                        <a:rPr lang="en-US" sz="2200" dirty="0" err="1">
                          <a:solidFill>
                            <a:srgbClr val="FF0000"/>
                          </a:solidFill>
                        </a:rPr>
                        <a:t>ActivityIndicator</a:t>
                      </a:r>
                      <a:endParaRPr lang="en-US" sz="2200" dirty="0">
                        <a:solidFill>
                          <a:srgbClr val="FF0000"/>
                        </a:solidFill>
                      </a:endParaRPr>
                    </a:p>
                  </a:txBody>
                  <a:tcPr marL="121920" marR="121920" marT="60960" marB="60960"/>
                </a:tc>
                <a:extLst>
                  <a:ext uri="{0D108BD9-81ED-4DB2-BD59-A6C34878D82A}">
                    <a16:rowId xmlns:a16="http://schemas.microsoft.com/office/drawing/2014/main" val="10005"/>
                  </a:ext>
                </a:extLst>
              </a:tr>
              <a:tr h="457200">
                <a:tc>
                  <a:txBody>
                    <a:bodyPr/>
                    <a:lstStyle/>
                    <a:p>
                      <a:r>
                        <a:rPr lang="en-US" sz="2200" dirty="0"/>
                        <a:t>Grid</a:t>
                      </a:r>
                    </a:p>
                  </a:txBody>
                  <a:tcPr marL="121920" marR="121920" marT="60960" marB="60960"/>
                </a:tc>
                <a:tc>
                  <a:txBody>
                    <a:bodyPr/>
                    <a:lstStyle/>
                    <a:p>
                      <a:r>
                        <a:rPr lang="en-US" sz="2200" dirty="0"/>
                        <a:t>Grid</a:t>
                      </a:r>
                    </a:p>
                  </a:txBody>
                  <a:tcPr marL="121920" marR="121920" marT="60960" marB="60960"/>
                </a:tc>
                <a:extLst>
                  <a:ext uri="{0D108BD9-81ED-4DB2-BD59-A6C34878D82A}">
                    <a16:rowId xmlns:a16="http://schemas.microsoft.com/office/drawing/2014/main" val="10006"/>
                  </a:ext>
                </a:extLst>
              </a:tr>
              <a:tr h="457200">
                <a:tc>
                  <a:txBody>
                    <a:bodyPr/>
                    <a:lstStyle/>
                    <a:p>
                      <a:r>
                        <a:rPr lang="en-US" sz="2200" dirty="0"/>
                        <a:t>Label</a:t>
                      </a:r>
                    </a:p>
                  </a:txBody>
                  <a:tcPr marL="121920" marR="121920" marT="60960" marB="60960"/>
                </a:tc>
                <a:tc>
                  <a:txBody>
                    <a:bodyPr/>
                    <a:lstStyle/>
                    <a:p>
                      <a:r>
                        <a:rPr lang="en-US" sz="2200" dirty="0"/>
                        <a:t>Label</a:t>
                      </a:r>
                    </a:p>
                  </a:txBody>
                  <a:tcPr marL="121920" marR="121920" marT="60960" marB="60960"/>
                </a:tc>
                <a:extLst>
                  <a:ext uri="{0D108BD9-81ED-4DB2-BD59-A6C34878D82A}">
                    <a16:rowId xmlns:a16="http://schemas.microsoft.com/office/drawing/2014/main" val="10007"/>
                  </a:ext>
                </a:extLst>
              </a:tr>
              <a:tr h="457200">
                <a:tc>
                  <a:txBody>
                    <a:bodyPr/>
                    <a:lstStyle/>
                    <a:p>
                      <a:r>
                        <a:rPr lang="en-US" sz="2200" dirty="0"/>
                        <a:t>Button</a:t>
                      </a:r>
                    </a:p>
                  </a:txBody>
                  <a:tcPr marL="121920" marR="121920" marT="60960" marB="60960"/>
                </a:tc>
                <a:tc>
                  <a:txBody>
                    <a:bodyPr/>
                    <a:lstStyle/>
                    <a:p>
                      <a:r>
                        <a:rPr lang="en-US" sz="2200" dirty="0"/>
                        <a:t>Button</a:t>
                      </a:r>
                    </a:p>
                  </a:txBody>
                  <a:tcPr marL="121920" marR="121920" marT="60960" marB="60960"/>
                </a:tc>
                <a:extLst>
                  <a:ext uri="{0D108BD9-81ED-4DB2-BD59-A6C34878D82A}">
                    <a16:rowId xmlns:a16="http://schemas.microsoft.com/office/drawing/2014/main" val="10008"/>
                  </a:ext>
                </a:extLst>
              </a:tr>
              <a:tr h="457200">
                <a:tc>
                  <a:txBody>
                    <a:bodyPr/>
                    <a:lstStyle/>
                    <a:p>
                      <a:r>
                        <a:rPr lang="en-US" sz="2200" dirty="0"/>
                        <a:t>Image</a:t>
                      </a:r>
                    </a:p>
                  </a:txBody>
                  <a:tcPr marL="121920" marR="121920" marT="60960" marB="60960"/>
                </a:tc>
                <a:tc>
                  <a:txBody>
                    <a:bodyPr/>
                    <a:lstStyle/>
                    <a:p>
                      <a:r>
                        <a:rPr lang="en-US" sz="2200" dirty="0"/>
                        <a:t>Image</a:t>
                      </a:r>
                    </a:p>
                  </a:txBody>
                  <a:tcPr marL="121920" marR="121920" marT="60960" marB="60960"/>
                </a:tc>
                <a:extLst>
                  <a:ext uri="{0D108BD9-81ED-4DB2-BD59-A6C34878D82A}">
                    <a16:rowId xmlns:a16="http://schemas.microsoft.com/office/drawing/2014/main" val="10009"/>
                  </a:ext>
                </a:extLst>
              </a:tr>
              <a:tr h="457200">
                <a:tc>
                  <a:txBody>
                    <a:bodyPr/>
                    <a:lstStyle/>
                    <a:p>
                      <a:r>
                        <a:rPr lang="en-US" sz="2200" dirty="0"/>
                        <a:t>Date/</a:t>
                      </a:r>
                      <a:r>
                        <a:rPr lang="en-US" sz="2200" dirty="0" err="1"/>
                        <a:t>TimePicker</a:t>
                      </a:r>
                      <a:endParaRPr lang="en-US" sz="2200" dirty="0"/>
                    </a:p>
                  </a:txBody>
                  <a:tcPr marL="121920" marR="121920" marT="60960" marB="60960"/>
                </a:tc>
                <a:tc>
                  <a:txBody>
                    <a:bodyPr/>
                    <a:lstStyle/>
                    <a:p>
                      <a:r>
                        <a:rPr lang="en-US" sz="2200" dirty="0"/>
                        <a:t>Date/</a:t>
                      </a:r>
                      <a:r>
                        <a:rPr lang="en-US" sz="2200" dirty="0" err="1"/>
                        <a:t>TimePicker</a:t>
                      </a:r>
                      <a:endParaRPr lang="en-US" sz="2200" dirty="0"/>
                    </a:p>
                  </a:txBody>
                  <a:tcPr marL="121920" marR="121920" marT="60960" marB="60960"/>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914" y="2595591"/>
            <a:ext cx="4328867" cy="1666819"/>
          </a:xfrm>
        </p:spPr>
        <p:txBody>
          <a:bodyPr>
            <a:normAutofit fontScale="90000"/>
          </a:bodyPr>
          <a:lstStyle/>
          <a:p>
            <a:r>
              <a:rPr lang="en-US" b="0" dirty="0" err="1">
                <a:solidFill>
                  <a:schemeClr val="bg2">
                    <a:lumMod val="50000"/>
                  </a:schemeClr>
                </a:solidFill>
              </a:rPr>
              <a:t>Comparativa</a:t>
            </a:r>
            <a:r>
              <a:rPr lang="en-US" b="0" dirty="0">
                <a:solidFill>
                  <a:schemeClr val="bg2">
                    <a:lumMod val="50000"/>
                  </a:schemeClr>
                </a:solidFill>
              </a:rPr>
              <a:t> de </a:t>
            </a:r>
            <a:r>
              <a:rPr lang="en-US" b="0" dirty="0" err="1">
                <a:solidFill>
                  <a:schemeClr val="bg2">
                    <a:lumMod val="50000"/>
                  </a:schemeClr>
                </a:solidFill>
              </a:rPr>
              <a:t>controles</a:t>
            </a:r>
            <a:endParaRPr lang="en-US" b="0" dirty="0">
              <a:solidFill>
                <a:schemeClr val="bg2">
                  <a:lumMod val="50000"/>
                </a:schemeClr>
              </a:solidFill>
            </a:endParaRPr>
          </a:p>
        </p:txBody>
      </p:sp>
    </p:spTree>
    <p:extLst>
      <p:ext uri="{BB962C8B-B14F-4D97-AF65-F5344CB8AC3E}">
        <p14:creationId xmlns:p14="http://schemas.microsoft.com/office/powerpoint/2010/main" val="20214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998663" y="934587"/>
          <a:ext cx="5745636" cy="3561816"/>
        </p:xfrm>
        <a:graphic>
          <a:graphicData uri="http://schemas.openxmlformats.org/drawingml/2006/table">
            <a:tbl>
              <a:tblPr firstRow="1" bandRow="1">
                <a:tableStyleId>{793D81CF-94F2-401A-BA57-92F5A7B2D0C5}</a:tableStyleId>
              </a:tblPr>
              <a:tblGrid>
                <a:gridCol w="2872818">
                  <a:extLst>
                    <a:ext uri="{9D8B030D-6E8A-4147-A177-3AD203B41FA5}">
                      <a16:colId xmlns:a16="http://schemas.microsoft.com/office/drawing/2014/main" val="20000"/>
                    </a:ext>
                  </a:extLst>
                </a:gridCol>
                <a:gridCol w="2872818">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Comparativa</a:t>
            </a:r>
            <a:r>
              <a:rPr lang="en-US" dirty="0"/>
              <a:t> de enlace a </a:t>
            </a:r>
            <a:r>
              <a:rPr lang="en-US" dirty="0" err="1"/>
              <a:t>datos</a:t>
            </a:r>
            <a:endParaRPr lang="en-US" dirty="0"/>
          </a:p>
        </p:txBody>
      </p:sp>
      <p:pic>
        <p:nvPicPr>
          <p:cNvPr id="8" name="Picture 7"/>
          <p:cNvPicPr>
            <a:picLocks noChangeAspect="1"/>
          </p:cNvPicPr>
          <p:nvPr/>
        </p:nvPicPr>
        <p:blipFill>
          <a:blip r:embed="rId3"/>
          <a:stretch>
            <a:fillRect/>
          </a:stretch>
        </p:blipFill>
        <p:spPr>
          <a:xfrm>
            <a:off x="870564" y="4850595"/>
            <a:ext cx="5992058" cy="1235205"/>
          </a:xfrm>
          <a:prstGeom prst="rect">
            <a:avLst/>
          </a:prstGeom>
        </p:spPr>
      </p:pic>
    </p:spTree>
    <p:extLst>
      <p:ext uri="{BB962C8B-B14F-4D97-AF65-F5344CB8AC3E}">
        <p14:creationId xmlns:p14="http://schemas.microsoft.com/office/powerpoint/2010/main" val="10238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Personalización</a:t>
            </a:r>
            <a:r>
              <a:rPr lang="en-US" dirty="0"/>
              <a:t> de la </a:t>
            </a:r>
            <a:r>
              <a:rPr lang="en-US" dirty="0" err="1"/>
              <a:t>plataforma</a:t>
            </a:r>
            <a:endParaRPr lang="en-US" dirty="0"/>
          </a:p>
        </p:txBody>
      </p:sp>
      <p:pic>
        <p:nvPicPr>
          <p:cNvPr id="9" name="Picture 8"/>
          <p:cNvPicPr>
            <a:picLocks noChangeAspect="1"/>
          </p:cNvPicPr>
          <p:nvPr/>
        </p:nvPicPr>
        <p:blipFill>
          <a:blip r:embed="rId3"/>
          <a:stretch>
            <a:fillRect/>
          </a:stretch>
        </p:blipFill>
        <p:spPr>
          <a:xfrm>
            <a:off x="789709" y="870613"/>
            <a:ext cx="6358584" cy="5069446"/>
          </a:xfrm>
          <a:prstGeom prst="rect">
            <a:avLst/>
          </a:prstGeom>
        </p:spPr>
      </p:pic>
    </p:spTree>
    <p:extLst>
      <p:ext uri="{BB962C8B-B14F-4D97-AF65-F5344CB8AC3E}">
        <p14:creationId xmlns:p14="http://schemas.microsoft.com/office/powerpoint/2010/main" val="1961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10614444"/>
          </a:xfrm>
        </p:spPr>
        <p:txBody>
          <a:bodyPr/>
          <a:lstStyle/>
          <a:p>
            <a:pPr marL="0" indent="0">
              <a:buNone/>
            </a:pPr>
            <a:r>
              <a:rPr lang="en-US" sz="900" dirty="0">
                <a:solidFill>
                  <a:schemeClr val="tx1"/>
                </a:solidFill>
              </a:rPr>
              <a:t>&lt;?</a:t>
            </a:r>
            <a:r>
              <a:rPr lang="en-US" sz="900" dirty="0">
                <a:solidFill>
                  <a:srgbClr val="53954A"/>
                </a:solidFill>
              </a:rPr>
              <a:t>xml</a:t>
            </a:r>
            <a:r>
              <a:rPr lang="en-US" sz="900" dirty="0">
                <a:solidFill>
                  <a:schemeClr val="tx1"/>
                </a:solidFill>
              </a:rPr>
              <a:t> </a:t>
            </a:r>
            <a:r>
              <a:rPr lang="en-US" sz="900" dirty="0">
                <a:solidFill>
                  <a:srgbClr val="654792"/>
                </a:solidFill>
              </a:rPr>
              <a:t>version</a:t>
            </a:r>
            <a:r>
              <a:rPr lang="en-US" sz="900" dirty="0">
                <a:solidFill>
                  <a:schemeClr val="tx1"/>
                </a:solidFill>
              </a:rPr>
              <a:t>=</a:t>
            </a:r>
            <a:r>
              <a:rPr lang="en-US" sz="900" dirty="0">
                <a:solidFill>
                  <a:srgbClr val="D53A05"/>
                </a:solidFill>
              </a:rPr>
              <a:t>"1.0" </a:t>
            </a:r>
            <a:r>
              <a:rPr lang="en-US" sz="900" dirty="0">
                <a:solidFill>
                  <a:srgbClr val="654792"/>
                </a:solidFill>
              </a:rPr>
              <a:t>encoding</a:t>
            </a:r>
            <a:r>
              <a:rPr lang="en-US" sz="900" dirty="0">
                <a:solidFill>
                  <a:schemeClr val="tx1"/>
                </a:solidFill>
              </a:rPr>
              <a:t>=</a:t>
            </a:r>
            <a:r>
              <a:rPr lang="en-US" sz="900" dirty="0">
                <a:solidFill>
                  <a:srgbClr val="D53A05"/>
                </a:solidFill>
              </a:rPr>
              <a:t>"UTF-8"</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TabbedPage</a:t>
            </a:r>
            <a:r>
              <a:rPr lang="en-US" sz="900" dirty="0">
                <a:solidFill>
                  <a:schemeClr val="tx1"/>
                </a:solidFill>
              </a:rPr>
              <a:t> </a:t>
            </a:r>
            <a:r>
              <a:rPr lang="en-US" sz="900" dirty="0" err="1">
                <a:solidFill>
                  <a:srgbClr val="654792"/>
                </a:solidFill>
              </a:rPr>
              <a:t>xmlns</a:t>
            </a:r>
            <a:r>
              <a:rPr lang="en-US" sz="900" dirty="0">
                <a:solidFill>
                  <a:schemeClr val="tx1"/>
                </a:solidFill>
              </a:rPr>
              <a:t>=</a:t>
            </a:r>
            <a:r>
              <a:rPr lang="en-US" sz="900" dirty="0">
                <a:solidFill>
                  <a:srgbClr val="D53A05"/>
                </a:solidFill>
              </a:rPr>
              <a:t>"http://</a:t>
            </a:r>
            <a:r>
              <a:rPr lang="en-US" sz="900" dirty="0" err="1">
                <a:solidFill>
                  <a:srgbClr val="D53A05"/>
                </a:solidFill>
              </a:rPr>
              <a:t>xamarin.com</a:t>
            </a:r>
            <a:r>
              <a:rPr lang="en-US" sz="900" dirty="0">
                <a:solidFill>
                  <a:srgbClr val="D53A05"/>
                </a:solidFill>
              </a:rPr>
              <a:t>/schemas/2014/forms</a:t>
            </a:r>
            <a:r>
              <a:rPr lang="en-US" sz="900" dirty="0">
                <a:solidFill>
                  <a:schemeClr val="tx1"/>
                </a:solidFill>
              </a:rPr>
              <a:t>"</a:t>
            </a:r>
          </a:p>
          <a:p>
            <a:pPr marL="0" indent="0">
              <a:buNone/>
            </a:pPr>
            <a:r>
              <a:rPr lang="en-US" sz="900" dirty="0">
                <a:solidFill>
                  <a:schemeClr val="tx1"/>
                </a:solidFill>
              </a:rPr>
              <a:t>            </a:t>
            </a:r>
            <a:r>
              <a:rPr lang="en-US" sz="900" dirty="0" err="1">
                <a:solidFill>
                  <a:srgbClr val="654792"/>
                </a:solidFill>
              </a:rPr>
              <a:t>xmlns:x</a:t>
            </a:r>
            <a:r>
              <a:rPr lang="en-US" sz="900" dirty="0">
                <a:solidFill>
                  <a:schemeClr val="tx1"/>
                </a:solidFill>
              </a:rPr>
              <a:t>=</a:t>
            </a:r>
            <a:r>
              <a:rPr lang="en-US" sz="900" dirty="0">
                <a:solidFill>
                  <a:srgbClr val="D53A05"/>
                </a:solidFill>
              </a:rPr>
              <a:t>"http://</a:t>
            </a:r>
            <a:r>
              <a:rPr lang="en-US" sz="1000" dirty="0" err="1">
                <a:solidFill>
                  <a:srgbClr val="D53A05"/>
                </a:solidFill>
              </a:rPr>
              <a:t>schemas.microsoft.com</a:t>
            </a:r>
            <a:r>
              <a:rPr lang="en-US" sz="900" dirty="0">
                <a:solidFill>
                  <a:srgbClr val="D53A05"/>
                </a:solidFill>
              </a:rPr>
              <a:t>/</a:t>
            </a:r>
            <a:r>
              <a:rPr lang="en-US" sz="900" dirty="0" err="1">
                <a:solidFill>
                  <a:srgbClr val="D53A05"/>
                </a:solidFill>
              </a:rPr>
              <a:t>winfx</a:t>
            </a:r>
            <a:r>
              <a:rPr lang="en-US" sz="900" dirty="0">
                <a:solidFill>
                  <a:srgbClr val="D53A05"/>
                </a:solidFill>
              </a:rPr>
              <a:t>/2009/</a:t>
            </a:r>
            <a:r>
              <a:rPr lang="en-US" sz="900" dirty="0" err="1">
                <a:solidFill>
                  <a:srgbClr val="D53A05"/>
                </a:solidFill>
              </a:rPr>
              <a:t>xaml</a:t>
            </a:r>
            <a:r>
              <a:rPr lang="en-US" sz="900" dirty="0">
                <a:solidFill>
                  <a:srgbClr val="D53A05"/>
                </a:solidFill>
              </a:rPr>
              <a:t>"</a:t>
            </a:r>
          </a:p>
          <a:p>
            <a:pPr marL="0" indent="0">
              <a:buNone/>
            </a:pPr>
            <a:r>
              <a:rPr lang="en-US" sz="900" dirty="0">
                <a:solidFill>
                  <a:schemeClr val="tx1"/>
                </a:solidFill>
              </a:rPr>
              <a:t>           </a:t>
            </a:r>
            <a:r>
              <a:rPr lang="en-US" sz="900" dirty="0">
                <a:solidFill>
                  <a:srgbClr val="654792"/>
                </a:solidFill>
              </a:rPr>
              <a:t> </a:t>
            </a:r>
            <a:r>
              <a:rPr lang="en-US" sz="900" dirty="0" err="1">
                <a:solidFill>
                  <a:srgbClr val="654792"/>
                </a:solidFill>
              </a:rPr>
              <a:t>x:Class</a:t>
            </a:r>
            <a:r>
              <a:rPr lang="en-US" sz="900" dirty="0">
                <a:solidFill>
                  <a:schemeClr val="tx1"/>
                </a:solidFill>
              </a:rPr>
              <a:t>=</a:t>
            </a:r>
            <a:r>
              <a:rPr lang="en-US" sz="900" dirty="0">
                <a:solidFill>
                  <a:srgbClr val="D53A05"/>
                </a:solidFill>
              </a:rPr>
              <a:t>"</a:t>
            </a:r>
            <a:r>
              <a:rPr lang="en-US" sz="900" dirty="0" err="1">
                <a:solidFill>
                  <a:srgbClr val="D53A05"/>
                </a:solidFill>
              </a:rPr>
              <a:t>MyApp.MainPage</a:t>
            </a:r>
            <a:r>
              <a:rPr lang="en-US" sz="900" dirty="0">
                <a:solidFill>
                  <a:srgbClr val="D53A05"/>
                </a:solidFill>
              </a:rPr>
              <a:t>"</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TabbedPage</a:t>
            </a:r>
            <a:r>
              <a:rPr lang="en-US" sz="900" dirty="0" err="1">
                <a:solidFill>
                  <a:schemeClr val="tx1"/>
                </a:solidFill>
              </a:rPr>
              <a:t>.Children</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ContentPage</a:t>
            </a:r>
            <a:r>
              <a:rPr lang="en-US" sz="900" dirty="0">
                <a:solidFill>
                  <a:schemeClr val="tx1"/>
                </a:solidFill>
              </a:rPr>
              <a:t> </a:t>
            </a:r>
            <a:r>
              <a:rPr lang="en-US" sz="900" dirty="0">
                <a:solidFill>
                  <a:srgbClr val="654792"/>
                </a:solidFill>
              </a:rPr>
              <a:t>Title</a:t>
            </a:r>
            <a:r>
              <a:rPr lang="en-US" sz="900" dirty="0">
                <a:solidFill>
                  <a:schemeClr val="tx1"/>
                </a:solidFill>
              </a:rPr>
              <a:t>=</a:t>
            </a:r>
            <a:r>
              <a:rPr lang="en-US" sz="900" dirty="0">
                <a:solidFill>
                  <a:srgbClr val="D53A05"/>
                </a:solidFill>
              </a:rPr>
              <a:t>"Profile" </a:t>
            </a:r>
            <a:r>
              <a:rPr lang="en-US" sz="900" dirty="0">
                <a:solidFill>
                  <a:srgbClr val="654792"/>
                </a:solidFill>
              </a:rPr>
              <a:t>Icon</a:t>
            </a:r>
            <a:r>
              <a:rPr lang="en-US" sz="900" dirty="0">
                <a:solidFill>
                  <a:schemeClr val="tx1"/>
                </a:solidFill>
              </a:rPr>
              <a:t>=</a:t>
            </a:r>
            <a:r>
              <a:rPr lang="en-US" sz="900" dirty="0">
                <a:solidFill>
                  <a:srgbClr val="D53A05"/>
                </a:solidFill>
              </a:rPr>
              <a:t>"</a:t>
            </a:r>
            <a:r>
              <a:rPr lang="en-US" sz="900" dirty="0" err="1">
                <a:solidFill>
                  <a:srgbClr val="D53A05"/>
                </a:solidFill>
              </a:rPr>
              <a:t>Profile.png</a:t>
            </a:r>
            <a:r>
              <a:rPr lang="en-US" sz="900" dirty="0">
                <a:solidFill>
                  <a:srgbClr val="D53A05"/>
                </a:solidFill>
              </a:rPr>
              <a:t>"</a:t>
            </a:r>
            <a:r>
              <a:rPr lang="en-US" sz="900" dirty="0">
                <a:solidFill>
                  <a:schemeClr val="tx1"/>
                </a:solidFill>
              </a:rPr>
              <a:t>&gt;</a:t>
            </a:r>
          </a:p>
          <a:p>
            <a:pPr marL="0" indent="0">
              <a:buNone/>
            </a:pPr>
            <a:r>
              <a:rPr lang="en-US" sz="900" dirty="0">
                <a:solidFill>
                  <a:schemeClr val="tx1"/>
                </a:solidFill>
              </a:rPr>
              <a:t>    &lt;</a:t>
            </a:r>
            <a:r>
              <a:rPr lang="en-US" sz="900" dirty="0" err="1">
                <a:solidFill>
                  <a:srgbClr val="53954A"/>
                </a:solidFill>
              </a:rPr>
              <a:t>StackLayout</a:t>
            </a:r>
            <a:r>
              <a:rPr lang="en-US" sz="900" dirty="0">
                <a:solidFill>
                  <a:schemeClr val="tx1"/>
                </a:solidFill>
              </a:rPr>
              <a:t> </a:t>
            </a:r>
            <a:r>
              <a:rPr lang="en-US" sz="900" dirty="0">
                <a:solidFill>
                  <a:srgbClr val="654792"/>
                </a:solidFill>
              </a:rPr>
              <a:t>Spacing</a:t>
            </a:r>
            <a:r>
              <a:rPr lang="en-US" sz="900" dirty="0">
                <a:solidFill>
                  <a:schemeClr val="tx1"/>
                </a:solidFill>
              </a:rPr>
              <a:t>=</a:t>
            </a:r>
            <a:r>
              <a:rPr lang="en-US" sz="900" dirty="0">
                <a:solidFill>
                  <a:srgbClr val="D53A05"/>
                </a:solidFill>
              </a:rPr>
              <a:t>"20"</a:t>
            </a:r>
            <a:r>
              <a:rPr lang="en-US" sz="900" dirty="0">
                <a:solidFill>
                  <a:schemeClr val="tx1"/>
                </a:solidFill>
              </a:rPr>
              <a:t> </a:t>
            </a:r>
            <a:r>
              <a:rPr lang="en-US" sz="900" dirty="0">
                <a:solidFill>
                  <a:srgbClr val="654792"/>
                </a:solidFill>
              </a:rPr>
              <a:t>Padding</a:t>
            </a:r>
            <a:r>
              <a:rPr lang="en-US" sz="900" dirty="0">
                <a:solidFill>
                  <a:schemeClr val="tx1"/>
                </a:solidFill>
              </a:rPr>
              <a:t>=</a:t>
            </a:r>
            <a:r>
              <a:rPr lang="en-US" sz="900" dirty="0">
                <a:solidFill>
                  <a:srgbClr val="D53A05"/>
                </a:solidFill>
              </a:rPr>
              <a:t>"20"</a:t>
            </a:r>
          </a:p>
          <a:p>
            <a:pPr marL="0" indent="0">
              <a:buNone/>
            </a:pPr>
            <a:r>
              <a:rPr lang="de-DE" sz="900" dirty="0">
                <a:solidFill>
                  <a:schemeClr val="tx1"/>
                </a:solidFill>
              </a:rPr>
              <a:t>                 </a:t>
            </a:r>
            <a:r>
              <a:rPr lang="de-DE" sz="900" dirty="0" err="1">
                <a:solidFill>
                  <a:srgbClr val="654792"/>
                </a:solidFill>
              </a:rPr>
              <a:t>VerticalOptions</a:t>
            </a:r>
            <a:r>
              <a:rPr lang="de-DE" sz="900" dirty="0">
                <a:solidFill>
                  <a:schemeClr val="tx1"/>
                </a:solidFill>
              </a:rPr>
              <a:t>=</a:t>
            </a:r>
            <a:r>
              <a:rPr lang="de-DE" sz="900" dirty="0">
                <a:solidFill>
                  <a:srgbClr val="D53A05"/>
                </a:solidFill>
              </a:rPr>
              <a:t>"Center"</a:t>
            </a:r>
            <a:r>
              <a:rPr lang="de-DE" sz="900" dirty="0">
                <a:solidFill>
                  <a:schemeClr val="tx1"/>
                </a:solidFill>
              </a:rPr>
              <a:t>&gt;</a:t>
            </a:r>
          </a:p>
          <a:p>
            <a:pPr marL="0" indent="0">
              <a:buNone/>
            </a:pPr>
            <a:r>
              <a:rPr lang="de-DE" sz="900" dirty="0">
                <a:solidFill>
                  <a:schemeClr val="tx1"/>
                </a:solidFill>
              </a:rPr>
              <a:t>        &lt;</a:t>
            </a:r>
            <a:r>
              <a:rPr lang="de-DE" sz="900" dirty="0">
                <a:solidFill>
                  <a:srgbClr val="53954A"/>
                </a:solidFill>
              </a:rPr>
              <a:t>Entry</a:t>
            </a:r>
            <a:r>
              <a:rPr lang="de-DE" sz="900" dirty="0">
                <a:solidFill>
                  <a:schemeClr val="tx1"/>
                </a:solidFill>
              </a:rPr>
              <a:t> </a:t>
            </a:r>
            <a:r>
              <a:rPr lang="de-DE" sz="900" dirty="0" err="1">
                <a:solidFill>
                  <a:srgbClr val="654792"/>
                </a:solidFill>
              </a:rPr>
              <a:t>Placeholder</a:t>
            </a:r>
            <a:r>
              <a:rPr lang="de-DE" sz="900" dirty="0">
                <a:solidFill>
                  <a:schemeClr val="tx1"/>
                </a:solidFill>
              </a:rPr>
              <a:t>=</a:t>
            </a:r>
            <a:r>
              <a:rPr lang="de-DE" sz="900" dirty="0">
                <a:solidFill>
                  <a:srgbClr val="D53A05"/>
                </a:solidFill>
              </a:rPr>
              <a:t>"Username"</a:t>
            </a:r>
          </a:p>
          <a:p>
            <a:pPr marL="0" indent="0">
              <a:buNone/>
            </a:pPr>
            <a:r>
              <a:rPr lang="da-DK" sz="900" dirty="0">
                <a:solidFill>
                  <a:schemeClr val="tx1"/>
                </a:solidFill>
              </a:rPr>
              <a:t>               </a:t>
            </a:r>
            <a:r>
              <a:rPr lang="da-DK" sz="900" dirty="0" err="1">
                <a:solidFill>
                  <a:srgbClr val="654792"/>
                </a:solidFill>
              </a:rPr>
              <a:t>Text</a:t>
            </a:r>
            <a:r>
              <a:rPr lang="da-DK" sz="900" dirty="0">
                <a:solidFill>
                  <a:schemeClr val="tx1"/>
                </a:solidFill>
              </a:rPr>
              <a:t>=</a:t>
            </a:r>
            <a:r>
              <a:rPr lang="da-DK" sz="900" dirty="0">
                <a:solidFill>
                  <a:srgbClr val="D53A05"/>
                </a:solidFill>
              </a:rPr>
              <a:t>"{Binding </a:t>
            </a:r>
            <a:r>
              <a:rPr lang="da-DK" sz="900" dirty="0" err="1">
                <a:solidFill>
                  <a:srgbClr val="D53A05"/>
                </a:solidFill>
              </a:rPr>
              <a:t>Username</a:t>
            </a:r>
            <a:r>
              <a:rPr lang="da-DK" sz="900" dirty="0">
                <a:solidFill>
                  <a:srgbClr val="D53A05"/>
                </a:solidFill>
              </a:rPr>
              <a:t>}"</a:t>
            </a:r>
            <a:r>
              <a:rPr lang="da-DK" sz="900" dirty="0">
                <a:solidFill>
                  <a:schemeClr val="tx1"/>
                </a:solidFill>
              </a:rPr>
              <a:t>/&gt;</a:t>
            </a:r>
          </a:p>
          <a:p>
            <a:pPr marL="0" indent="0">
              <a:buNone/>
            </a:pPr>
            <a:r>
              <a:rPr lang="da-DK" sz="900" dirty="0">
                <a:solidFill>
                  <a:schemeClr val="tx1"/>
                </a:solidFill>
              </a:rPr>
              <a:t>        &lt;</a:t>
            </a:r>
            <a:r>
              <a:rPr lang="da-DK" sz="900" dirty="0" err="1">
                <a:solidFill>
                  <a:srgbClr val="53954A"/>
                </a:solidFill>
              </a:rPr>
              <a:t>Entry</a:t>
            </a:r>
            <a:r>
              <a:rPr lang="da-DK" sz="900" dirty="0">
                <a:solidFill>
                  <a:srgbClr val="53954A"/>
                </a:solidFill>
              </a:rPr>
              <a:t> </a:t>
            </a:r>
            <a:r>
              <a:rPr lang="da-DK" sz="900" dirty="0">
                <a:solidFill>
                  <a:srgbClr val="654792"/>
                </a:solidFill>
              </a:rPr>
              <a:t>Placeholder</a:t>
            </a:r>
            <a:r>
              <a:rPr lang="da-DK" sz="900" dirty="0">
                <a:solidFill>
                  <a:schemeClr val="tx1"/>
                </a:solidFill>
              </a:rPr>
              <a:t>=</a:t>
            </a:r>
            <a:r>
              <a:rPr lang="da-DK" sz="900" dirty="0">
                <a:solidFill>
                  <a:srgbClr val="D53A05"/>
                </a:solidFill>
              </a:rPr>
              <a:t>"Password"</a:t>
            </a:r>
          </a:p>
          <a:p>
            <a:pPr marL="0" indent="0">
              <a:buNone/>
            </a:pPr>
            <a:r>
              <a:rPr lang="nl-NL" sz="900" dirty="0">
                <a:solidFill>
                  <a:schemeClr val="tx1"/>
                </a:solidFill>
              </a:rPr>
              <a:t>               </a:t>
            </a:r>
            <a:r>
              <a:rPr lang="nl-NL" sz="900" dirty="0" err="1">
                <a:solidFill>
                  <a:srgbClr val="654792"/>
                </a:solidFill>
              </a:rPr>
              <a:t>Text</a:t>
            </a:r>
            <a:r>
              <a:rPr lang="nl-NL" sz="900" dirty="0">
                <a:solidFill>
                  <a:schemeClr val="tx1"/>
                </a:solidFill>
              </a:rPr>
              <a:t>=</a:t>
            </a:r>
            <a:r>
              <a:rPr lang="nl-NL" sz="900" dirty="0">
                <a:solidFill>
                  <a:srgbClr val="D53A05"/>
                </a:solidFill>
              </a:rPr>
              <a:t>"{Binding Password}"</a:t>
            </a:r>
          </a:p>
          <a:p>
            <a:pPr marL="0" indent="0">
              <a:buNone/>
            </a:pPr>
            <a:r>
              <a:rPr lang="nl-NL" sz="900" dirty="0">
                <a:solidFill>
                  <a:schemeClr val="tx1"/>
                </a:solidFill>
              </a:rPr>
              <a:t>               </a:t>
            </a:r>
            <a:r>
              <a:rPr lang="nl-NL" sz="900" dirty="0" err="1">
                <a:solidFill>
                  <a:srgbClr val="654792"/>
                </a:solidFill>
              </a:rPr>
              <a:t>IsPassword</a:t>
            </a:r>
            <a:r>
              <a:rPr lang="nl-NL" sz="900" dirty="0">
                <a:solidFill>
                  <a:schemeClr val="tx1"/>
                </a:solidFill>
              </a:rPr>
              <a:t>=</a:t>
            </a:r>
            <a:r>
              <a:rPr lang="nl-NL" sz="900" dirty="0">
                <a:solidFill>
                  <a:srgbClr val="D53A05"/>
                </a:solidFill>
              </a:rPr>
              <a:t>"</a:t>
            </a:r>
            <a:r>
              <a:rPr lang="nl-NL" sz="900" dirty="0" err="1">
                <a:solidFill>
                  <a:srgbClr val="D53A05"/>
                </a:solidFill>
              </a:rPr>
              <a:t>true</a:t>
            </a:r>
            <a:r>
              <a:rPr lang="nl-NL" sz="900" dirty="0">
                <a:solidFill>
                  <a:srgbClr val="D53A05"/>
                </a:solidFill>
              </a:rPr>
              <a:t>"</a:t>
            </a:r>
            <a:r>
              <a:rPr lang="nl-NL" sz="900" dirty="0">
                <a:solidFill>
                  <a:schemeClr val="tx1"/>
                </a:solidFill>
              </a:rPr>
              <a:t>/&gt;</a:t>
            </a:r>
          </a:p>
          <a:p>
            <a:pPr marL="0" indent="0">
              <a:buNone/>
            </a:pPr>
            <a:r>
              <a:rPr lang="nl-NL" sz="900" dirty="0">
                <a:solidFill>
                  <a:schemeClr val="tx1"/>
                </a:solidFill>
              </a:rPr>
              <a:t>        &lt;</a:t>
            </a:r>
            <a:r>
              <a:rPr lang="nl-NL" sz="900" dirty="0">
                <a:solidFill>
                  <a:srgbClr val="53954A"/>
                </a:solidFill>
              </a:rPr>
              <a:t>Button</a:t>
            </a:r>
            <a:r>
              <a:rPr lang="nl-NL" sz="900" dirty="0">
                <a:solidFill>
                  <a:schemeClr val="tx1"/>
                </a:solidFill>
              </a:rPr>
              <a:t> </a:t>
            </a:r>
            <a:r>
              <a:rPr lang="nl-NL" sz="900" dirty="0" err="1">
                <a:solidFill>
                  <a:srgbClr val="654792"/>
                </a:solidFill>
              </a:rPr>
              <a:t>Text</a:t>
            </a:r>
            <a:r>
              <a:rPr lang="nl-NL" sz="900" dirty="0">
                <a:solidFill>
                  <a:schemeClr val="tx1"/>
                </a:solidFill>
              </a:rPr>
              <a:t>=</a:t>
            </a:r>
            <a:r>
              <a:rPr lang="nl-NL" sz="900" dirty="0">
                <a:solidFill>
                  <a:srgbClr val="D53A05"/>
                </a:solidFill>
              </a:rPr>
              <a:t>"Login" </a:t>
            </a:r>
            <a:r>
              <a:rPr lang="nl-NL" sz="900" dirty="0" err="1">
                <a:solidFill>
                  <a:srgbClr val="654792"/>
                </a:solidFill>
              </a:rPr>
              <a:t>TextColor</a:t>
            </a:r>
            <a:r>
              <a:rPr lang="nl-NL" sz="900" dirty="0">
                <a:solidFill>
                  <a:schemeClr val="tx1"/>
                </a:solidFill>
              </a:rPr>
              <a:t>=</a:t>
            </a:r>
            <a:r>
              <a:rPr lang="nl-NL" sz="900" dirty="0">
                <a:solidFill>
                  <a:srgbClr val="D53A05"/>
                </a:solidFill>
              </a:rPr>
              <a:t>"White"</a:t>
            </a:r>
          </a:p>
          <a:p>
            <a:pPr marL="0" indent="0">
              <a:buNone/>
            </a:pPr>
            <a:r>
              <a:rPr lang="en-US" sz="900" dirty="0">
                <a:solidFill>
                  <a:schemeClr val="tx1"/>
                </a:solidFill>
              </a:rPr>
              <a:t>                </a:t>
            </a:r>
            <a:r>
              <a:rPr lang="en-US" sz="900" dirty="0" err="1">
                <a:solidFill>
                  <a:srgbClr val="654792"/>
                </a:solidFill>
              </a:rPr>
              <a:t>BackgroundColor</a:t>
            </a:r>
            <a:r>
              <a:rPr lang="en-US" sz="900" dirty="0">
                <a:solidFill>
                  <a:schemeClr val="tx1"/>
                </a:solidFill>
              </a:rPr>
              <a:t>=</a:t>
            </a:r>
            <a:r>
              <a:rPr lang="en-US" sz="900" dirty="0">
                <a:solidFill>
                  <a:srgbClr val="D53A05"/>
                </a:solidFill>
              </a:rPr>
              <a:t>"#77D065"</a:t>
            </a:r>
          </a:p>
          <a:p>
            <a:pPr marL="0" indent="0">
              <a:buNone/>
            </a:pPr>
            <a:r>
              <a:rPr lang="en-US" sz="900" dirty="0">
                <a:solidFill>
                  <a:schemeClr val="tx1"/>
                </a:solidFill>
              </a:rPr>
              <a:t>                </a:t>
            </a:r>
            <a:r>
              <a:rPr lang="en-US" sz="900" dirty="0">
                <a:solidFill>
                  <a:srgbClr val="654792"/>
                </a:solidFill>
              </a:rPr>
              <a:t>Command</a:t>
            </a:r>
            <a:r>
              <a:rPr lang="en-US" sz="900" dirty="0">
                <a:solidFill>
                  <a:schemeClr val="tx1"/>
                </a:solidFill>
              </a:rPr>
              <a:t>=</a:t>
            </a:r>
            <a:r>
              <a:rPr lang="en-US" sz="900" dirty="0">
                <a:solidFill>
                  <a:srgbClr val="D53A05"/>
                </a:solidFill>
              </a:rPr>
              <a:t>"{Binding </a:t>
            </a:r>
            <a:r>
              <a:rPr lang="en-US" sz="900" dirty="0" err="1">
                <a:solidFill>
                  <a:srgbClr val="D53A05"/>
                </a:solidFill>
              </a:rPr>
              <a:t>LoginCommand</a:t>
            </a:r>
            <a:r>
              <a:rPr lang="en-US" sz="900" dirty="0">
                <a:solidFill>
                  <a:srgbClr val="D53A05"/>
                </a:solidFill>
              </a:rPr>
              <a:t>}"</a:t>
            </a:r>
            <a:r>
              <a:rPr lang="en-US" sz="900" dirty="0">
                <a:solidFill>
                  <a:schemeClr val="tx1"/>
                </a:solidFill>
              </a:rPr>
              <a:t>/&gt;</a:t>
            </a:r>
          </a:p>
          <a:p>
            <a:pPr marL="0" indent="0">
              <a:buNone/>
            </a:pPr>
            <a:r>
              <a:rPr lang="en-US" sz="900" dirty="0">
                <a:solidFill>
                  <a:schemeClr val="tx1"/>
                </a:solidFill>
              </a:rPr>
              <a:t>    &lt;/</a:t>
            </a:r>
            <a:r>
              <a:rPr lang="en-US" sz="900" dirty="0" err="1">
                <a:solidFill>
                  <a:srgbClr val="53954A"/>
                </a:solidFill>
              </a:rPr>
              <a:t>StackLayout</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ContentPage</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ContentPage</a:t>
            </a:r>
            <a:r>
              <a:rPr lang="en-US" sz="900" dirty="0">
                <a:solidFill>
                  <a:srgbClr val="53954A"/>
                </a:solidFill>
              </a:rPr>
              <a:t> </a:t>
            </a:r>
            <a:r>
              <a:rPr lang="en-US" sz="900" dirty="0">
                <a:solidFill>
                  <a:srgbClr val="654792"/>
                </a:solidFill>
              </a:rPr>
              <a:t>Title</a:t>
            </a:r>
            <a:r>
              <a:rPr lang="en-US" sz="900" dirty="0">
                <a:solidFill>
                  <a:schemeClr val="tx1"/>
                </a:solidFill>
              </a:rPr>
              <a:t>=</a:t>
            </a:r>
            <a:r>
              <a:rPr lang="en-US" sz="900" dirty="0">
                <a:solidFill>
                  <a:srgbClr val="D53A05"/>
                </a:solidFill>
              </a:rPr>
              <a:t>"Settings" </a:t>
            </a:r>
            <a:r>
              <a:rPr lang="en-US" sz="900" dirty="0">
                <a:solidFill>
                  <a:srgbClr val="654792"/>
                </a:solidFill>
              </a:rPr>
              <a:t>Icon</a:t>
            </a:r>
            <a:r>
              <a:rPr lang="en-US" sz="900" dirty="0">
                <a:solidFill>
                  <a:schemeClr val="tx1"/>
                </a:solidFill>
              </a:rPr>
              <a:t>=</a:t>
            </a:r>
            <a:r>
              <a:rPr lang="en-US" sz="900" dirty="0">
                <a:solidFill>
                  <a:srgbClr val="D53A05"/>
                </a:solidFill>
              </a:rPr>
              <a:t>"</a:t>
            </a:r>
            <a:r>
              <a:rPr lang="en-US" sz="900" dirty="0" err="1">
                <a:solidFill>
                  <a:srgbClr val="D53A05"/>
                </a:solidFill>
              </a:rPr>
              <a:t>Settings.png</a:t>
            </a:r>
            <a:r>
              <a:rPr lang="en-US" sz="900" dirty="0">
                <a:solidFill>
                  <a:srgbClr val="D53A05"/>
                </a:solidFill>
              </a:rPr>
              <a:t>"</a:t>
            </a:r>
            <a:r>
              <a:rPr lang="en-US" sz="900" dirty="0">
                <a:solidFill>
                  <a:schemeClr val="tx1"/>
                </a:solidFill>
              </a:rPr>
              <a:t>&gt;</a:t>
            </a:r>
          </a:p>
          <a:p>
            <a:pPr marL="0" indent="0">
              <a:buNone/>
            </a:pPr>
            <a:r>
              <a:rPr lang="fi-FI" sz="900" dirty="0">
                <a:solidFill>
                  <a:srgbClr val="848684"/>
                </a:solidFill>
              </a:rPr>
              <a:t>    &lt;!-- </a:t>
            </a:r>
            <a:r>
              <a:rPr lang="fi-FI" sz="900" dirty="0" err="1">
                <a:solidFill>
                  <a:srgbClr val="848684"/>
                </a:solidFill>
              </a:rPr>
              <a:t>Settings</a:t>
            </a:r>
            <a:r>
              <a:rPr lang="fi-FI" sz="900" dirty="0">
                <a:solidFill>
                  <a:srgbClr val="848684"/>
                </a:solidFill>
              </a:rPr>
              <a:t> --&gt;</a:t>
            </a:r>
          </a:p>
          <a:p>
            <a:pPr marL="0" indent="0">
              <a:buNone/>
            </a:pPr>
            <a:r>
              <a:rPr lang="fi-FI" sz="900" dirty="0">
                <a:solidFill>
                  <a:schemeClr val="tx1"/>
                </a:solidFill>
              </a:rPr>
              <a:t>&lt;/</a:t>
            </a:r>
            <a:r>
              <a:rPr lang="fi-FI" sz="900" dirty="0" err="1">
                <a:solidFill>
                  <a:srgbClr val="53954A"/>
                </a:solidFill>
              </a:rPr>
              <a:t>ContentPage</a:t>
            </a:r>
            <a:r>
              <a:rPr lang="fi-FI" sz="900" dirty="0">
                <a:solidFill>
                  <a:schemeClr val="tx1"/>
                </a:solidFill>
              </a:rPr>
              <a:t>&gt;</a:t>
            </a:r>
          </a:p>
          <a:p>
            <a:pPr marL="0" indent="0">
              <a:buNone/>
            </a:pPr>
            <a:r>
              <a:rPr lang="fi-FI" sz="900" dirty="0">
                <a:solidFill>
                  <a:schemeClr val="tx1"/>
                </a:solidFill>
              </a:rPr>
              <a:t>&lt;/</a:t>
            </a:r>
            <a:r>
              <a:rPr lang="fi-FI" sz="900" dirty="0">
                <a:solidFill>
                  <a:srgbClr val="53954A"/>
                </a:solidFill>
              </a:rPr>
              <a:t>TabbedPage</a:t>
            </a:r>
            <a:r>
              <a:rPr lang="fi-FI" sz="900" dirty="0">
                <a:solidFill>
                  <a:schemeClr val="tx1"/>
                </a:solidFill>
              </a:rPr>
              <a:t>.Children&gt;</a:t>
            </a:r>
          </a:p>
          <a:p>
            <a:pPr marL="0" indent="0">
              <a:buNone/>
            </a:pPr>
            <a:r>
              <a:rPr lang="fi-FI" sz="900" dirty="0">
                <a:solidFill>
                  <a:schemeClr val="tx1"/>
                </a:solidFill>
              </a:rPr>
              <a:t>&lt;/</a:t>
            </a:r>
            <a:r>
              <a:rPr lang="fi-FI" sz="900" dirty="0">
                <a:solidFill>
                  <a:srgbClr val="53954A"/>
                </a:solidFill>
              </a:rPr>
              <a:t>TabbedPage</a:t>
            </a:r>
            <a:r>
              <a:rPr lang="fi-FI" sz="900" dirty="0">
                <a:solidFill>
                  <a:schemeClr val="tx1"/>
                </a:solidFill>
              </a:rPr>
              <a:t>&gt;</a:t>
            </a:r>
            <a:endParaRPr lang="en-US" sz="900"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160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4836301" cy="2799232"/>
          </a:xfrm>
        </p:spPr>
        <p:txBody>
          <a:bodyPr/>
          <a:lstStyle/>
          <a:p>
            <a:r>
              <a:rPr lang="en-US" dirty="0" err="1">
                <a:solidFill>
                  <a:schemeClr val="bg1"/>
                </a:solidFill>
              </a:rPr>
              <a:t>Xamarin.Forms</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20566651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Xamarin Live Player</a:t>
            </a:r>
          </a:p>
        </p:txBody>
      </p:sp>
    </p:spTree>
    <p:extLst>
      <p:ext uri="{BB962C8B-B14F-4D97-AF65-F5344CB8AC3E}">
        <p14:creationId xmlns:p14="http://schemas.microsoft.com/office/powerpoint/2010/main" val="3692992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8CB616A-2EDE-4F93-81C7-BE29C9C217CB}" type="slidenum">
              <a:rPr lang="es-ES" smtClean="0"/>
              <a:pPr/>
              <a:t>2</a:t>
            </a:fld>
            <a:endParaRPr lang="es-ES" dirty="0"/>
          </a:p>
        </p:txBody>
      </p:sp>
      <p:sp>
        <p:nvSpPr>
          <p:cNvPr id="5" name="Text Placeholder 4"/>
          <p:cNvSpPr>
            <a:spLocks noGrp="1"/>
          </p:cNvSpPr>
          <p:nvPr>
            <p:ph type="body" sz="quarter" idx="13"/>
          </p:nvPr>
        </p:nvSpPr>
        <p:spPr/>
        <p:txBody>
          <a:bodyPr>
            <a:normAutofit/>
          </a:bodyPr>
          <a:lstStyle/>
          <a:p>
            <a:r>
              <a:rPr lang="es-ES" sz="2800" dirty="0"/>
              <a:t>Introducción a Xamarin.Forms</a:t>
            </a:r>
          </a:p>
          <a:p>
            <a:r>
              <a:rPr lang="es-ES" sz="2800" dirty="0"/>
              <a:t>¿Cómo desarrollamos en Xamarin?</a:t>
            </a:r>
          </a:p>
          <a:p>
            <a:r>
              <a:rPr lang="es-ES" sz="2800" dirty="0"/>
              <a:t>Próximas novedades</a:t>
            </a:r>
          </a:p>
          <a:p>
            <a:r>
              <a:rPr lang="es-ES" sz="2800" dirty="0"/>
              <a:t>Tendencias</a:t>
            </a:r>
          </a:p>
          <a:p>
            <a:r>
              <a:rPr lang="es-ES" sz="2800" dirty="0"/>
              <a:t>Preguntas y Respuestas</a:t>
            </a:r>
          </a:p>
        </p:txBody>
      </p:sp>
    </p:spTree>
    <p:extLst>
      <p:ext uri="{BB962C8B-B14F-4D97-AF65-F5344CB8AC3E}">
        <p14:creationId xmlns:p14="http://schemas.microsoft.com/office/powerpoint/2010/main" val="1121066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itle 3"/>
          <p:cNvSpPr txBox="1">
            <a:spLocks/>
          </p:cNvSpPr>
          <p:nvPr/>
        </p:nvSpPr>
        <p:spPr>
          <a:xfrm>
            <a:off x="269241" y="289958"/>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tx1"/>
              </a:solidFill>
            </a:endParaRPr>
          </a:p>
        </p:txBody>
      </p:sp>
      <p:sp>
        <p:nvSpPr>
          <p:cNvPr id="6" name="Title 5"/>
          <p:cNvSpPr>
            <a:spLocks noGrp="1"/>
          </p:cNvSpPr>
          <p:nvPr>
            <p:ph type="title"/>
          </p:nvPr>
        </p:nvSpPr>
        <p:spPr/>
        <p:txBody>
          <a:bodyPr/>
          <a:lstStyle/>
          <a:p>
            <a:r>
              <a:rPr lang="en-US" dirty="0"/>
              <a:t>Xamarin Live Player</a:t>
            </a:r>
          </a:p>
        </p:txBody>
      </p:sp>
      <p:sp>
        <p:nvSpPr>
          <p:cNvPr id="7" name="Text Placeholder 6"/>
          <p:cNvSpPr>
            <a:spLocks noGrp="1"/>
          </p:cNvSpPr>
          <p:nvPr>
            <p:ph type="body" sz="quarter" idx="11"/>
          </p:nvPr>
        </p:nvSpPr>
        <p:spPr>
          <a:xfrm>
            <a:off x="277583" y="1636152"/>
            <a:ext cx="4610260" cy="4930336"/>
          </a:xfrm>
        </p:spPr>
        <p:txBody>
          <a:bodyPr/>
          <a:lstStyle/>
          <a:p>
            <a:pPr marL="0" indent="0"/>
            <a:r>
              <a:rPr lang="en-US" sz="3200" dirty="0">
                <a:latin typeface="+mj-lt"/>
              </a:rPr>
              <a:t>Xamarin Live Player </a:t>
            </a:r>
            <a:r>
              <a:rPr lang="en-US" sz="3200" dirty="0" err="1">
                <a:latin typeface="+mj-lt"/>
              </a:rPr>
              <a:t>tiene</a:t>
            </a:r>
            <a:r>
              <a:rPr lang="en-US" sz="3200" dirty="0">
                <a:latin typeface="+mj-lt"/>
              </a:rPr>
              <a:t> </a:t>
            </a:r>
            <a:r>
              <a:rPr lang="en-US" sz="3200" dirty="0" err="1">
                <a:latin typeface="+mj-lt"/>
              </a:rPr>
              <a:t>como</a:t>
            </a:r>
            <a:r>
              <a:rPr lang="en-US" sz="3200" dirty="0">
                <a:latin typeface="+mj-lt"/>
              </a:rPr>
              <a:t> </a:t>
            </a:r>
            <a:r>
              <a:rPr lang="en-US" sz="3200" dirty="0" err="1">
                <a:latin typeface="+mj-lt"/>
              </a:rPr>
              <a:t>objetivo</a:t>
            </a:r>
            <a:r>
              <a:rPr lang="en-US" sz="3200" dirty="0">
                <a:latin typeface="+mj-lt"/>
              </a:rPr>
              <a:t> </a:t>
            </a:r>
            <a:r>
              <a:rPr lang="en-US" sz="3200" dirty="0" err="1">
                <a:latin typeface="+mj-lt"/>
              </a:rPr>
              <a:t>permitir</a:t>
            </a:r>
            <a:r>
              <a:rPr lang="en-US" sz="3200" dirty="0">
                <a:latin typeface="+mj-lt"/>
              </a:rPr>
              <a:t> </a:t>
            </a:r>
            <a:r>
              <a:rPr lang="en-US" sz="3200" dirty="0" err="1">
                <a:latin typeface="+mj-lt"/>
              </a:rPr>
              <a:t>correr</a:t>
            </a:r>
            <a:r>
              <a:rPr lang="en-US" sz="3200" dirty="0">
                <a:latin typeface="+mj-lt"/>
              </a:rPr>
              <a:t> Apps </a:t>
            </a:r>
            <a:r>
              <a:rPr lang="en-US" sz="3200" dirty="0" err="1">
                <a:latin typeface="+mj-lt"/>
              </a:rPr>
              <a:t>Xamarin.iOS</a:t>
            </a:r>
            <a:r>
              <a:rPr lang="en-US" sz="3200" dirty="0">
                <a:latin typeface="+mj-lt"/>
              </a:rPr>
              <a:t> y </a:t>
            </a:r>
            <a:r>
              <a:rPr lang="en-US" sz="3200" dirty="0" err="1">
                <a:latin typeface="+mj-lt"/>
              </a:rPr>
              <a:t>Xamarin.Android</a:t>
            </a:r>
            <a:r>
              <a:rPr lang="en-US" sz="3200" dirty="0">
                <a:latin typeface="+mj-lt"/>
              </a:rPr>
              <a:t> </a:t>
            </a:r>
            <a:r>
              <a:rPr lang="en-US" sz="3200" dirty="0" err="1">
                <a:latin typeface="+mj-lt"/>
              </a:rPr>
              <a:t>directamente</a:t>
            </a:r>
            <a:r>
              <a:rPr lang="en-US" sz="3200" dirty="0">
                <a:latin typeface="+mj-lt"/>
              </a:rPr>
              <a:t> </a:t>
            </a:r>
            <a:r>
              <a:rPr lang="en-US" sz="3200" dirty="0" err="1">
                <a:latin typeface="+mj-lt"/>
              </a:rPr>
              <a:t>en</a:t>
            </a:r>
            <a:r>
              <a:rPr lang="en-US" sz="3200" dirty="0">
                <a:latin typeface="+mj-lt"/>
              </a:rPr>
              <a:t> el </a:t>
            </a:r>
            <a:r>
              <a:rPr lang="en-US" sz="3200" dirty="0" err="1">
                <a:latin typeface="+mj-lt"/>
              </a:rPr>
              <a:t>dispositivo</a:t>
            </a:r>
            <a:r>
              <a:rPr lang="en-US" sz="3200" dirty="0">
                <a:latin typeface="+mj-lt"/>
              </a:rPr>
              <a:t> con </a:t>
            </a:r>
            <a:r>
              <a:rPr lang="en-US" sz="3200" dirty="0" err="1">
                <a:latin typeface="+mj-lt"/>
              </a:rPr>
              <a:t>una</a:t>
            </a:r>
            <a:r>
              <a:rPr lang="en-US" sz="3200" dirty="0">
                <a:latin typeface="+mj-lt"/>
              </a:rPr>
              <a:t> </a:t>
            </a:r>
            <a:r>
              <a:rPr lang="en-US" sz="3200" dirty="0" err="1">
                <a:latin typeface="+mj-lt"/>
              </a:rPr>
              <a:t>configuración</a:t>
            </a:r>
            <a:r>
              <a:rPr lang="en-US" sz="3200" dirty="0">
                <a:latin typeface="+mj-lt"/>
              </a:rPr>
              <a:t> y </a:t>
            </a:r>
            <a:r>
              <a:rPr lang="en-US" sz="3200" dirty="0" err="1">
                <a:latin typeface="+mj-lt"/>
              </a:rPr>
              <a:t>requisitos</a:t>
            </a:r>
            <a:r>
              <a:rPr lang="en-US" sz="3200" dirty="0">
                <a:latin typeface="+mj-lt"/>
              </a:rPr>
              <a:t> </a:t>
            </a:r>
            <a:r>
              <a:rPr lang="en-US" sz="3200" dirty="0" err="1">
                <a:latin typeface="+mj-lt"/>
              </a:rPr>
              <a:t>mínimos</a:t>
            </a:r>
            <a:r>
              <a:rPr lang="en-US" sz="3200" dirty="0">
                <a:latin typeface="+mj-lt"/>
              </a:rPr>
              <a: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843" y="1634279"/>
            <a:ext cx="7034920" cy="3834920"/>
          </a:xfrm>
          <a:prstGeom prst="rect">
            <a:avLst/>
          </a:prstGeom>
        </p:spPr>
      </p:pic>
    </p:spTree>
    <p:extLst>
      <p:ext uri="{BB962C8B-B14F-4D97-AF65-F5344CB8AC3E}">
        <p14:creationId xmlns:p14="http://schemas.microsoft.com/office/powerpoint/2010/main" val="31043624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Live Player</a:t>
            </a:r>
          </a:p>
        </p:txBody>
      </p:sp>
      <p:sp>
        <p:nvSpPr>
          <p:cNvPr id="22" name="Text Placeholder 21"/>
          <p:cNvSpPr>
            <a:spLocks noGrp="1"/>
          </p:cNvSpPr>
          <p:nvPr>
            <p:ph type="body" sz="quarter" idx="11"/>
          </p:nvPr>
        </p:nvSpPr>
        <p:spPr>
          <a:xfrm>
            <a:off x="277583" y="1636152"/>
            <a:ext cx="11645179" cy="4930336"/>
          </a:xfrm>
        </p:spPr>
        <p:txBody>
          <a:bodyPr/>
          <a:lstStyle/>
          <a:p>
            <a:pPr marL="285744" indent="-285744">
              <a:buFont typeface="Arial" panose="020B0604020202020204" pitchFamily="34" charset="0"/>
              <a:buChar char="•"/>
            </a:pPr>
            <a:r>
              <a:rPr lang="en-US" sz="3600" dirty="0">
                <a:latin typeface="Segoe UI (Headings)"/>
              </a:rPr>
              <a:t>Se </a:t>
            </a:r>
            <a:r>
              <a:rPr lang="en-US" sz="3600" dirty="0" err="1">
                <a:latin typeface="Segoe UI (Headings)"/>
              </a:rPr>
              <a:t>puede</a:t>
            </a:r>
            <a:r>
              <a:rPr lang="en-US" sz="3600" dirty="0">
                <a:latin typeface="Segoe UI (Headings)"/>
              </a:rPr>
              <a:t> </a:t>
            </a:r>
            <a:r>
              <a:rPr lang="en-US" sz="3600" dirty="0" err="1">
                <a:latin typeface="Segoe UI (Headings)"/>
              </a:rPr>
              <a:t>utilizar</a:t>
            </a:r>
            <a:r>
              <a:rPr lang="en-US" sz="3600" dirty="0">
                <a:latin typeface="Segoe UI (Headings)"/>
              </a:rPr>
              <a:t> </a:t>
            </a:r>
            <a:r>
              <a:rPr lang="en-US" sz="3600" dirty="0" err="1">
                <a:latin typeface="Segoe UI (Headings)"/>
              </a:rPr>
              <a:t>desde</a:t>
            </a:r>
            <a:r>
              <a:rPr lang="en-US" sz="3600" dirty="0">
                <a:latin typeface="Segoe UI (Headings)"/>
              </a:rPr>
              <a:t> Visual Studio </a:t>
            </a:r>
            <a:r>
              <a:rPr lang="en-US" sz="3600" dirty="0" err="1">
                <a:latin typeface="Segoe UI (Headings)"/>
              </a:rPr>
              <a:t>tanto</a:t>
            </a:r>
            <a:r>
              <a:rPr lang="en-US" sz="3600" dirty="0">
                <a:latin typeface="Segoe UI (Headings)"/>
              </a:rPr>
              <a:t> </a:t>
            </a:r>
            <a:r>
              <a:rPr lang="en-US" sz="3600" dirty="0" err="1">
                <a:latin typeface="Segoe UI (Headings)"/>
              </a:rPr>
              <a:t>desde</a:t>
            </a:r>
            <a:r>
              <a:rPr lang="en-US" sz="3600" dirty="0">
                <a:latin typeface="Segoe UI (Headings)"/>
              </a:rPr>
              <a:t> Windows (</a:t>
            </a:r>
            <a:r>
              <a:rPr lang="en-US" sz="3600" dirty="0" err="1">
                <a:latin typeface="Segoe UI (Headings)"/>
              </a:rPr>
              <a:t>si</a:t>
            </a:r>
            <a:r>
              <a:rPr lang="en-US" sz="3600" dirty="0">
                <a:latin typeface="Segoe UI (Headings)"/>
              </a:rPr>
              <a:t>, iOS </a:t>
            </a:r>
            <a:r>
              <a:rPr lang="en-US" sz="3600" dirty="0" err="1">
                <a:latin typeface="Segoe UI (Headings)"/>
              </a:rPr>
              <a:t>también</a:t>
            </a:r>
            <a:r>
              <a:rPr lang="en-US" sz="3600" dirty="0">
                <a:latin typeface="Segoe UI (Headings)"/>
              </a:rPr>
              <a:t> </a:t>
            </a:r>
            <a:r>
              <a:rPr lang="en-US" sz="3600" dirty="0" err="1">
                <a:latin typeface="Segoe UI (Headings)"/>
              </a:rPr>
              <a:t>desde</a:t>
            </a:r>
            <a:r>
              <a:rPr lang="en-US" sz="3600" dirty="0">
                <a:latin typeface="Segoe UI (Headings)"/>
              </a:rPr>
              <a:t> Windows) </a:t>
            </a:r>
            <a:r>
              <a:rPr lang="en-US" sz="3600" dirty="0" err="1">
                <a:latin typeface="Segoe UI (Headings)"/>
              </a:rPr>
              <a:t>como</a:t>
            </a:r>
            <a:r>
              <a:rPr lang="en-US" sz="3600" dirty="0">
                <a:latin typeface="Segoe UI (Headings)"/>
              </a:rPr>
              <a:t> </a:t>
            </a:r>
            <a:r>
              <a:rPr lang="en-US" sz="3600" dirty="0" err="1">
                <a:latin typeface="Segoe UI (Headings)"/>
              </a:rPr>
              <a:t>desde</a:t>
            </a:r>
            <a:r>
              <a:rPr lang="en-US" sz="3600" dirty="0">
                <a:latin typeface="Segoe UI (Headings)"/>
              </a:rPr>
              <a:t> </a:t>
            </a:r>
            <a:r>
              <a:rPr lang="en-US" sz="3600" dirty="0" err="1">
                <a:latin typeface="Segoe UI (Headings)"/>
              </a:rPr>
              <a:t>MacOS</a:t>
            </a:r>
            <a:r>
              <a:rPr lang="en-US" sz="3600" dirty="0">
                <a:latin typeface="Segoe UI (Headings)"/>
              </a:rPr>
              <a:t>.</a:t>
            </a:r>
          </a:p>
          <a:p>
            <a:pPr marL="285744" indent="-285744">
              <a:buFont typeface="Arial" panose="020B0604020202020204" pitchFamily="34" charset="0"/>
              <a:buChar char="•"/>
            </a:pPr>
            <a:r>
              <a:rPr lang="en-US" sz="3600" dirty="0" err="1">
                <a:latin typeface="Segoe UI (Headings)"/>
                <a:cs typeface="Segoe UI" panose="020B0502040204020203" pitchFamily="34" charset="0"/>
              </a:rPr>
              <a:t>Permite</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ejecutar</a:t>
            </a:r>
            <a:r>
              <a:rPr lang="en-US" sz="3600" dirty="0">
                <a:latin typeface="Segoe UI (Headings)"/>
                <a:cs typeface="Segoe UI" panose="020B0502040204020203" pitchFamily="34" charset="0"/>
              </a:rPr>
              <a:t> y </a:t>
            </a:r>
            <a:r>
              <a:rPr lang="en-US" sz="3600" dirty="0" err="1">
                <a:latin typeface="Segoe UI (Headings)"/>
                <a:cs typeface="Segoe UI" panose="020B0502040204020203" pitchFamily="34" charset="0"/>
              </a:rPr>
              <a:t>depurar</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aplicaciones</a:t>
            </a:r>
            <a:r>
              <a:rPr lang="en-US" sz="3600" dirty="0">
                <a:latin typeface="Segoe UI (Headings)"/>
                <a:cs typeface="Segoe UI" panose="020B0502040204020203" pitchFamily="34" charset="0"/>
              </a:rPr>
              <a:t> iOS y Android de forma continua </a:t>
            </a:r>
            <a:r>
              <a:rPr lang="en-US" sz="3600" dirty="0" err="1">
                <a:latin typeface="Segoe UI (Headings)"/>
                <a:cs typeface="Segoe UI" panose="020B0502040204020203" pitchFamily="34" charset="0"/>
              </a:rPr>
              <a:t>desde</a:t>
            </a:r>
            <a:r>
              <a:rPr lang="en-US" sz="3600" dirty="0">
                <a:latin typeface="Segoe UI (Headings)"/>
                <a:cs typeface="Segoe UI" panose="020B0502040204020203" pitchFamily="34" charset="0"/>
              </a:rPr>
              <a:t> el IDE.</a:t>
            </a:r>
          </a:p>
          <a:p>
            <a:pPr marL="285744" indent="-285744">
              <a:buFont typeface="Arial" panose="020B0604020202020204" pitchFamily="34" charset="0"/>
              <a:buChar char="•"/>
            </a:pPr>
            <a:r>
              <a:rPr lang="en-US" sz="3600" dirty="0">
                <a:latin typeface="Segoe UI (Headings)"/>
                <a:cs typeface="Segoe UI" panose="020B0502040204020203" pitchFamily="34" charset="0"/>
              </a:rPr>
              <a:t>Live Mode: </a:t>
            </a:r>
            <a:r>
              <a:rPr lang="en-US" sz="3600" dirty="0" err="1">
                <a:latin typeface="Segoe UI (Headings)"/>
                <a:cs typeface="Segoe UI" panose="020B0502040204020203" pitchFamily="34" charset="0"/>
              </a:rPr>
              <a:t>Recompila</a:t>
            </a:r>
            <a:r>
              <a:rPr lang="en-US" sz="3600" dirty="0">
                <a:latin typeface="Segoe UI (Headings)"/>
                <a:cs typeface="Segoe UI" panose="020B0502040204020203" pitchFamily="34" charset="0"/>
              </a:rPr>
              <a:t> el </a:t>
            </a:r>
            <a:r>
              <a:rPr lang="en-US" sz="3600" dirty="0" err="1">
                <a:latin typeface="Segoe UI (Headings)"/>
                <a:cs typeface="Segoe UI" panose="020B0502040204020203" pitchFamily="34" charset="0"/>
              </a:rPr>
              <a:t>código</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automáticamente</a:t>
            </a:r>
            <a:r>
              <a:rPr lang="en-US" sz="3600" dirty="0">
                <a:latin typeface="Segoe UI (Headings)"/>
                <a:cs typeface="Segoe UI" panose="020B0502040204020203" pitchFamily="34" charset="0"/>
              </a:rPr>
              <a:t> y </a:t>
            </a:r>
            <a:r>
              <a:rPr lang="en-US" sz="3600" dirty="0" err="1">
                <a:latin typeface="Segoe UI (Headings)"/>
                <a:cs typeface="Segoe UI" panose="020B0502040204020203" pitchFamily="34" charset="0"/>
              </a:rPr>
              <a:t>recarga</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continuamente</a:t>
            </a:r>
            <a:r>
              <a:rPr lang="en-US" sz="3600" dirty="0">
                <a:latin typeface="Segoe UI (Headings)"/>
                <a:cs typeface="Segoe UI" panose="020B0502040204020203" pitchFamily="34" charset="0"/>
              </a:rPr>
              <a:t>.</a:t>
            </a:r>
          </a:p>
          <a:p>
            <a:pPr marL="285744" indent="-285744">
              <a:buFont typeface="Arial" panose="020B0604020202020204" pitchFamily="34" charset="0"/>
              <a:buChar char="•"/>
            </a:pPr>
            <a:endParaRPr lang="en-US" sz="3600" dirty="0">
              <a:latin typeface="Segoe UI (Headings)"/>
              <a:cs typeface="Segoe UI" panose="020B0502040204020203" pitchFamily="34" charset="0"/>
            </a:endParaRPr>
          </a:p>
        </p:txBody>
      </p:sp>
    </p:spTree>
    <p:extLst>
      <p:ext uri="{BB962C8B-B14F-4D97-AF65-F5344CB8AC3E}">
        <p14:creationId xmlns:p14="http://schemas.microsoft.com/office/powerpoint/2010/main" val="19941763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Preparando</a:t>
            </a:r>
            <a:r>
              <a:rPr lang="en-US" dirty="0"/>
              <a:t> el </a:t>
            </a:r>
            <a:r>
              <a:rPr lang="en-US" dirty="0" err="1"/>
              <a:t>entorno</a:t>
            </a:r>
            <a:endParaRPr lang="en-US" dirty="0"/>
          </a:p>
        </p:txBody>
      </p:sp>
    </p:spTree>
    <p:extLst>
      <p:ext uri="{BB962C8B-B14F-4D97-AF65-F5344CB8AC3E}">
        <p14:creationId xmlns:p14="http://schemas.microsoft.com/office/powerpoint/2010/main" val="9391730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Live Player App</a:t>
            </a:r>
          </a:p>
        </p:txBody>
      </p:sp>
      <p:sp>
        <p:nvSpPr>
          <p:cNvPr id="22" name="Text Placeholder 21"/>
          <p:cNvSpPr>
            <a:spLocks noGrp="1"/>
          </p:cNvSpPr>
          <p:nvPr>
            <p:ph type="body" sz="quarter" idx="11"/>
          </p:nvPr>
        </p:nvSpPr>
        <p:spPr>
          <a:xfrm>
            <a:off x="277583" y="1636152"/>
            <a:ext cx="11645179" cy="1427891"/>
          </a:xfrm>
        </p:spPr>
        <p:txBody>
          <a:bodyPr/>
          <a:lstStyle/>
          <a:p>
            <a:pPr marL="0" indent="0"/>
            <a:r>
              <a:rPr lang="en-US" sz="3600" dirty="0" err="1">
                <a:latin typeface="Segoe UI (Headings)"/>
              </a:rPr>
              <a:t>Debemos</a:t>
            </a:r>
            <a:r>
              <a:rPr lang="en-US" sz="3600" dirty="0">
                <a:latin typeface="Segoe UI (Headings)"/>
              </a:rPr>
              <a:t> </a:t>
            </a:r>
            <a:r>
              <a:rPr lang="en-US" sz="3600" dirty="0" err="1">
                <a:latin typeface="Segoe UI (Headings)"/>
              </a:rPr>
              <a:t>comenzar</a:t>
            </a:r>
            <a:r>
              <a:rPr lang="en-US" sz="3600" dirty="0">
                <a:latin typeface="Segoe UI (Headings)"/>
              </a:rPr>
              <a:t> </a:t>
            </a:r>
            <a:r>
              <a:rPr lang="en-US" sz="3600" dirty="0" err="1">
                <a:latin typeface="Segoe UI (Headings)"/>
              </a:rPr>
              <a:t>instalando</a:t>
            </a:r>
            <a:r>
              <a:rPr lang="en-US" sz="3600" dirty="0">
                <a:latin typeface="Segoe UI (Headings)"/>
              </a:rPr>
              <a:t> la </a:t>
            </a:r>
            <a:r>
              <a:rPr lang="en-US" sz="3600" dirty="0" err="1">
                <a:latin typeface="Segoe UI (Headings)"/>
              </a:rPr>
              <a:t>aplicación</a:t>
            </a:r>
            <a:r>
              <a:rPr lang="en-US" sz="3600" dirty="0">
                <a:latin typeface="Segoe UI (Headings)"/>
              </a:rPr>
              <a:t> </a:t>
            </a:r>
            <a:r>
              <a:rPr lang="en-US" sz="3600" b="1" dirty="0">
                <a:latin typeface="Segoe UI (Headings)"/>
              </a:rPr>
              <a:t>Xamarin Live Player </a:t>
            </a:r>
            <a:r>
              <a:rPr lang="en-US" sz="3600" dirty="0" err="1">
                <a:latin typeface="Segoe UI (Headings)"/>
              </a:rPr>
              <a:t>disponible</a:t>
            </a:r>
            <a:r>
              <a:rPr lang="en-US" sz="3600" dirty="0">
                <a:latin typeface="Segoe UI (Headings)"/>
              </a:rPr>
              <a:t> </a:t>
            </a:r>
            <a:r>
              <a:rPr lang="en-US" sz="3600" dirty="0" err="1">
                <a:latin typeface="Segoe UI (Headings)"/>
              </a:rPr>
              <a:t>en</a:t>
            </a:r>
            <a:r>
              <a:rPr lang="en-US" sz="3600" dirty="0">
                <a:latin typeface="Segoe UI (Headings)"/>
              </a:rPr>
              <a:t> Google Play y </a:t>
            </a:r>
            <a:r>
              <a:rPr lang="en-US" sz="3600" dirty="0" err="1">
                <a:latin typeface="Segoe UI (Headings)"/>
              </a:rPr>
              <a:t>AppStore</a:t>
            </a:r>
            <a:r>
              <a:rPr lang="en-US" sz="3600" dirty="0">
                <a:latin typeface="Segoe UI (Headings)"/>
              </a:rPr>
              <a:t>.</a:t>
            </a:r>
            <a:endParaRPr lang="en-US" sz="3600" dirty="0">
              <a:latin typeface="Segoe UI (Headings)"/>
              <a:cs typeface="Segoe UI" panose="020B0502040204020203" pitchFamily="34" charset="0"/>
            </a:endParaRPr>
          </a:p>
          <a:p>
            <a:pPr marL="285744" indent="-285744">
              <a:buFont typeface="Arial" panose="020B0604020202020204" pitchFamily="34" charset="0"/>
              <a:buChar char="•"/>
            </a:pPr>
            <a:endParaRPr lang="en-US" sz="3600" dirty="0">
              <a:latin typeface="Segoe UI (Headings)"/>
              <a:cs typeface="Segoe UI" panose="020B0502040204020203"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1" y="3267577"/>
            <a:ext cx="2857500" cy="2857500"/>
          </a:xfrm>
          <a:prstGeom prst="rect">
            <a:avLst/>
          </a:prstGeom>
        </p:spPr>
      </p:pic>
    </p:spTree>
    <p:extLst>
      <p:ext uri="{BB962C8B-B14F-4D97-AF65-F5344CB8AC3E}">
        <p14:creationId xmlns:p14="http://schemas.microsoft.com/office/powerpoint/2010/main" val="34248488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Live Player App</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3743" y="1365180"/>
            <a:ext cx="2539683" cy="5079365"/>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789" y="1365180"/>
            <a:ext cx="2488889" cy="5079365"/>
          </a:xfrm>
          <a:prstGeom prst="rect">
            <a:avLst/>
          </a:prstGeom>
        </p:spPr>
      </p:pic>
    </p:spTree>
    <p:extLst>
      <p:ext uri="{BB962C8B-B14F-4D97-AF65-F5344CB8AC3E}">
        <p14:creationId xmlns:p14="http://schemas.microsoft.com/office/powerpoint/2010/main" val="22874942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Emparejando</a:t>
            </a:r>
            <a:r>
              <a:rPr lang="en-US" dirty="0"/>
              <a:t> un </a:t>
            </a:r>
            <a:r>
              <a:rPr lang="en-US" dirty="0" err="1"/>
              <a:t>dispositivo</a:t>
            </a:r>
            <a:endParaRPr lang="en-US" dirty="0"/>
          </a:p>
        </p:txBody>
      </p:sp>
      <p:sp>
        <p:nvSpPr>
          <p:cNvPr id="22" name="Text Placeholder 21"/>
          <p:cNvSpPr>
            <a:spLocks noGrp="1"/>
          </p:cNvSpPr>
          <p:nvPr>
            <p:ph type="body" sz="quarter" idx="11"/>
          </p:nvPr>
        </p:nvSpPr>
        <p:spPr>
          <a:xfrm>
            <a:off x="269240" y="1187620"/>
            <a:ext cx="11645179" cy="929939"/>
          </a:xfrm>
        </p:spPr>
        <p:txBody>
          <a:bodyPr/>
          <a:lstStyle/>
          <a:p>
            <a:pPr marL="0" indent="0"/>
            <a:r>
              <a:rPr lang="en-US" sz="2800" dirty="0" err="1">
                <a:latin typeface="Segoe UI (Headings)"/>
                <a:cs typeface="Segoe UI" panose="020B0502040204020203" pitchFamily="34" charset="0"/>
              </a:rPr>
              <a:t>Desde</a:t>
            </a:r>
            <a:r>
              <a:rPr lang="en-US" sz="2800" dirty="0">
                <a:latin typeface="Segoe UI (Headings)"/>
                <a:cs typeface="Segoe UI" panose="020B0502040204020203" pitchFamily="34" charset="0"/>
              </a:rPr>
              <a:t> el menu de </a:t>
            </a:r>
            <a:r>
              <a:rPr lang="en-US" sz="2800" dirty="0" err="1">
                <a:latin typeface="Segoe UI (Headings)"/>
                <a:cs typeface="Segoe UI" panose="020B0502040204020203" pitchFamily="34" charset="0"/>
              </a:rPr>
              <a:t>Herramientas</a:t>
            </a:r>
            <a:r>
              <a:rPr lang="en-US" sz="2800" dirty="0">
                <a:latin typeface="Segoe UI (Headings)"/>
                <a:cs typeface="Segoe UI" panose="020B0502040204020203" pitchFamily="34" charset="0"/>
              </a:rPr>
              <a:t> </a:t>
            </a:r>
            <a:r>
              <a:rPr lang="en-US" sz="2800" dirty="0" err="1">
                <a:latin typeface="Segoe UI (Headings)"/>
                <a:cs typeface="Segoe UI" panose="020B0502040204020203" pitchFamily="34" charset="0"/>
              </a:rPr>
              <a:t>encontraremos</a:t>
            </a:r>
            <a:r>
              <a:rPr lang="en-US" sz="2800" dirty="0">
                <a:latin typeface="Segoe UI (Headings)"/>
                <a:cs typeface="Segoe UI" panose="020B0502040204020203" pitchFamily="34" charset="0"/>
              </a:rPr>
              <a:t> </a:t>
            </a:r>
            <a:r>
              <a:rPr lang="en-US" sz="2800" b="1" dirty="0">
                <a:latin typeface="Segoe UI (Headings)"/>
                <a:cs typeface="Segoe UI" panose="020B0502040204020203" pitchFamily="34" charset="0"/>
              </a:rPr>
              <a:t>Xamarin Live Player &gt; Manage Devices</a:t>
            </a:r>
            <a:r>
              <a:rPr lang="en-US" sz="2800" dirty="0">
                <a:latin typeface="Segoe UI (Headings)"/>
                <a:cs typeface="Segoe UI" panose="020B0502040204020203" pitchFamily="34" charset="0"/>
              </a:rPr>
              <a:t>.</a:t>
            </a:r>
          </a:p>
          <a:p>
            <a:pPr marL="285744" indent="-285744">
              <a:buFont typeface="Arial" panose="020B0604020202020204" pitchFamily="34" charset="0"/>
              <a:buChar char="•"/>
            </a:pPr>
            <a:endParaRPr lang="en-US" sz="3600" dirty="0">
              <a:latin typeface="Segoe UI (Headings)"/>
              <a:cs typeface="Segoe UI" panose="020B0502040204020203" pitchFamily="34" charset="0"/>
            </a:endParaRPr>
          </a:p>
        </p:txBody>
      </p:sp>
      <p:pic>
        <p:nvPicPr>
          <p:cNvPr id="5" name="Imagen 4"/>
          <p:cNvPicPr>
            <a:picLocks noChangeAspect="1"/>
          </p:cNvPicPr>
          <p:nvPr/>
        </p:nvPicPr>
        <p:blipFill>
          <a:blip r:embed="rId2"/>
          <a:stretch>
            <a:fillRect/>
          </a:stretch>
        </p:blipFill>
        <p:spPr>
          <a:xfrm>
            <a:off x="2457135" y="2318014"/>
            <a:ext cx="7277731" cy="4244708"/>
          </a:xfrm>
          <a:prstGeom prst="rect">
            <a:avLst/>
          </a:prstGeom>
        </p:spPr>
      </p:pic>
    </p:spTree>
    <p:extLst>
      <p:ext uri="{BB962C8B-B14F-4D97-AF65-F5344CB8AC3E}">
        <p14:creationId xmlns:p14="http://schemas.microsoft.com/office/powerpoint/2010/main" val="14953695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a:t>Probamos</a:t>
            </a:r>
            <a:r>
              <a:rPr lang="en-US" dirty="0"/>
              <a:t> Xamarin Live Player</a:t>
            </a:r>
          </a:p>
        </p:txBody>
      </p:sp>
    </p:spTree>
    <p:extLst>
      <p:ext uri="{BB962C8B-B14F-4D97-AF65-F5344CB8AC3E}">
        <p14:creationId xmlns:p14="http://schemas.microsoft.com/office/powerpoint/2010/main" val="19285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9926" y="2724539"/>
            <a:ext cx="3499642" cy="1959429"/>
          </a:xfrm>
        </p:spPr>
        <p:txBody>
          <a:bodyPr/>
          <a:lstStyle/>
          <a:p>
            <a:pPr algn="ctr"/>
            <a:r>
              <a:rPr lang="es-ES" dirty="0" err="1"/>
              <a:t>One</a:t>
            </a:r>
            <a:r>
              <a:rPr lang="es-ES" dirty="0"/>
              <a:t> more </a:t>
            </a:r>
            <a:r>
              <a:rPr lang="es-ES" dirty="0" err="1"/>
              <a:t>thing</a:t>
            </a:r>
            <a:r>
              <a:rPr lang="es-ES" dirty="0"/>
              <a:t>…</a:t>
            </a:r>
          </a:p>
        </p:txBody>
      </p:sp>
      <p:pic>
        <p:nvPicPr>
          <p:cNvPr id="4" name="Imagen 3"/>
          <p:cNvPicPr>
            <a:picLocks noChangeAspect="1"/>
          </p:cNvPicPr>
          <p:nvPr/>
        </p:nvPicPr>
        <p:blipFill>
          <a:blip r:embed="rId2"/>
          <a:stretch>
            <a:fillRect/>
          </a:stretch>
        </p:blipFill>
        <p:spPr>
          <a:xfrm>
            <a:off x="4040155" y="0"/>
            <a:ext cx="8151845" cy="6858524"/>
          </a:xfrm>
          <a:prstGeom prst="rect">
            <a:avLst/>
          </a:prstGeom>
        </p:spPr>
      </p:pic>
    </p:spTree>
    <p:extLst>
      <p:ext uri="{BB962C8B-B14F-4D97-AF65-F5344CB8AC3E}">
        <p14:creationId xmlns:p14="http://schemas.microsoft.com/office/powerpoint/2010/main" val="2109016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81225"/>
            <a:ext cx="12192000" cy="1824038"/>
          </a:xfrm>
        </p:spPr>
        <p:txBody>
          <a:bodyPr>
            <a:normAutofit fontScale="90000"/>
          </a:bodyPr>
          <a:lstStyle/>
          <a:p>
            <a:pPr algn="ctr"/>
            <a:r>
              <a:rPr lang="en-US" sz="5883" dirty="0" err="1">
                <a:solidFill>
                  <a:srgbClr val="2DB1DD"/>
                </a:solidFill>
              </a:rPr>
              <a:t>Xamarin.Forms</a:t>
            </a:r>
            <a:br>
              <a:rPr lang="en-US" sz="5883" dirty="0">
                <a:solidFill>
                  <a:srgbClr val="2DB1DD"/>
                </a:solidFill>
              </a:rPr>
            </a:br>
            <a:r>
              <a:rPr lang="en-US" sz="5883" dirty="0" err="1">
                <a:solidFill>
                  <a:srgbClr val="2DB1DD"/>
                </a:solidFill>
              </a:rPr>
              <a:t>es</a:t>
            </a:r>
            <a:r>
              <a:rPr lang="en-US" sz="5883" dirty="0">
                <a:solidFill>
                  <a:srgbClr val="2DB1DD"/>
                </a:solidFill>
              </a:rPr>
              <a:t> Open Source!</a:t>
            </a:r>
            <a:endParaRPr lang="en-US" sz="5883" dirty="0"/>
          </a:p>
        </p:txBody>
      </p:sp>
      <p:sp>
        <p:nvSpPr>
          <p:cNvPr id="3" name="Text Placeholder 2"/>
          <p:cNvSpPr txBox="1">
            <a:spLocks/>
          </p:cNvSpPr>
          <p:nvPr/>
        </p:nvSpPr>
        <p:spPr>
          <a:xfrm>
            <a:off x="3844433" y="5833125"/>
            <a:ext cx="4503134" cy="4381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3600" dirty="0" err="1">
                <a:solidFill>
                  <a:schemeClr val="tx1"/>
                </a:solidFill>
                <a:latin typeface="+mn-lt"/>
              </a:rPr>
              <a:t>open.xamarin.com</a:t>
            </a:r>
            <a:endParaRPr lang="en-US" sz="3600" dirty="0">
              <a:solidFill>
                <a:schemeClr val="tx1"/>
              </a:solidFill>
              <a:latin typeface="+mn-lt"/>
            </a:endParaRPr>
          </a:p>
        </p:txBody>
      </p:sp>
    </p:spTree>
    <p:extLst>
      <p:ext uri="{BB962C8B-B14F-4D97-AF65-F5344CB8AC3E}">
        <p14:creationId xmlns:p14="http://schemas.microsoft.com/office/powerpoint/2010/main" val="14939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4"/>
            <a:ext cx="11653523" cy="3896644"/>
          </a:xfrm>
        </p:spPr>
        <p:txBody>
          <a:bodyPr/>
          <a:lstStyle/>
          <a:p>
            <a:r>
              <a:rPr lang="en-US" dirty="0"/>
              <a:t>Roadmap </a:t>
            </a:r>
            <a:r>
              <a:rPr lang="en-US" dirty="0" err="1"/>
              <a:t>público</a:t>
            </a:r>
            <a:r>
              <a:rPr lang="en-US" dirty="0"/>
              <a:t>: aka.ms/xfroadmap</a:t>
            </a:r>
          </a:p>
          <a:p>
            <a:r>
              <a:rPr lang="en-US" dirty="0"/>
              <a:t>70 </a:t>
            </a:r>
            <a:r>
              <a:rPr lang="en-US" dirty="0" err="1"/>
              <a:t>contribuidores</a:t>
            </a:r>
            <a:endParaRPr lang="en-US" dirty="0"/>
          </a:p>
          <a:p>
            <a:r>
              <a:rPr lang="en-US" dirty="0"/>
              <a:t>700 merged pull requests</a:t>
            </a:r>
          </a:p>
          <a:p>
            <a:r>
              <a:rPr lang="en-US" dirty="0"/>
              <a:t>37 </a:t>
            </a:r>
            <a:r>
              <a:rPr lang="en-US" dirty="0" err="1"/>
              <a:t>propuestas</a:t>
            </a:r>
            <a:endParaRPr lang="en-US" dirty="0"/>
          </a:p>
          <a:p>
            <a:endParaRPr lang="en-US" dirty="0"/>
          </a:p>
        </p:txBody>
      </p:sp>
      <p:sp>
        <p:nvSpPr>
          <p:cNvPr id="2" name="Title 1"/>
          <p:cNvSpPr>
            <a:spLocks noGrp="1"/>
          </p:cNvSpPr>
          <p:nvPr>
            <p:ph type="title"/>
          </p:nvPr>
        </p:nvSpPr>
        <p:spPr/>
        <p:txBody>
          <a:bodyPr/>
          <a:lstStyle/>
          <a:p>
            <a:r>
              <a:rPr lang="en-US" dirty="0" err="1"/>
              <a:t>Comunidad</a:t>
            </a:r>
            <a:endParaRPr lang="en-US" sz="3921"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stretch>
            <a:fillRect/>
          </a:stretch>
        </p:blipFill>
        <p:spPr>
          <a:xfrm>
            <a:off x="5797192" y="3727809"/>
            <a:ext cx="6281213" cy="3019776"/>
          </a:xfrm>
          <a:prstGeom prst="rect">
            <a:avLst/>
          </a:prstGeom>
        </p:spPr>
      </p:pic>
    </p:spTree>
    <p:extLst>
      <p:ext uri="{BB962C8B-B14F-4D97-AF65-F5344CB8AC3E}">
        <p14:creationId xmlns:p14="http://schemas.microsoft.com/office/powerpoint/2010/main" val="129134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s-ES" dirty="0"/>
              <a:t>Visual Studio Technologies &amp; Windows Platform Development MVP</a:t>
            </a:r>
          </a:p>
          <a:p>
            <a:r>
              <a:rPr lang="es-ES" dirty="0"/>
              <a:t>Xamarin MVP</a:t>
            </a:r>
          </a:p>
          <a:p>
            <a:r>
              <a:rPr lang="es-ES" dirty="0"/>
              <a:t>Software Developer at Plain Concepts</a:t>
            </a:r>
          </a:p>
        </p:txBody>
      </p:sp>
      <p:sp>
        <p:nvSpPr>
          <p:cNvPr id="5" name="Title 4"/>
          <p:cNvSpPr>
            <a:spLocks noGrp="1"/>
          </p:cNvSpPr>
          <p:nvPr>
            <p:ph type="title"/>
          </p:nvPr>
        </p:nvSpPr>
        <p:spPr/>
        <p:txBody>
          <a:bodyPr>
            <a:normAutofit fontScale="90000"/>
          </a:bodyPr>
          <a:lstStyle/>
          <a:p>
            <a:r>
              <a:rPr lang="es-ES" dirty="0"/>
              <a:t>Javier </a:t>
            </a:r>
            <a:r>
              <a:rPr lang="es-ES" dirty="0">
                <a:solidFill>
                  <a:srgbClr val="00D0FF"/>
                </a:solidFill>
              </a:rPr>
              <a:t>Suárez</a:t>
            </a:r>
          </a:p>
        </p:txBody>
      </p:sp>
      <p:sp>
        <p:nvSpPr>
          <p:cNvPr id="2" name="Footer Placeholder 1"/>
          <p:cNvSpPr>
            <a:spLocks noGrp="1"/>
          </p:cNvSpPr>
          <p:nvPr>
            <p:ph type="ftr" sz="quarter" idx="10"/>
          </p:nvPr>
        </p:nvSpPr>
        <p:spPr/>
        <p:txBody>
          <a:bodyPr/>
          <a:lstStyle/>
          <a:p>
            <a:r>
              <a:rPr lang="es-ES" dirty="0"/>
              <a:t>@plainconcepts #</a:t>
            </a:r>
            <a:r>
              <a:rPr lang="es-ES" dirty="0" err="1"/>
              <a:t>PlainConceptsTechDay</a:t>
            </a:r>
            <a:endParaRPr lang="es-ES" dirty="0"/>
          </a:p>
        </p:txBody>
      </p:sp>
      <p:sp>
        <p:nvSpPr>
          <p:cNvPr id="3" name="Slide Number Placeholder 2"/>
          <p:cNvSpPr>
            <a:spLocks noGrp="1"/>
          </p:cNvSpPr>
          <p:nvPr>
            <p:ph type="sldNum" sz="quarter" idx="11"/>
          </p:nvPr>
        </p:nvSpPr>
        <p:spPr/>
        <p:txBody>
          <a:bodyPr/>
          <a:lstStyle/>
          <a:p>
            <a:fld id="{88CB616A-2EDE-4F93-81C7-BE29C9C217CB}" type="slidenum">
              <a:rPr lang="es-ES" smtClean="0"/>
              <a:pPr/>
              <a:t>3</a:t>
            </a:fld>
            <a:endParaRPr lang="es-ES"/>
          </a:p>
        </p:txBody>
      </p:sp>
      <p:sp>
        <p:nvSpPr>
          <p:cNvPr id="18" name="Text Placeholder 17"/>
          <p:cNvSpPr>
            <a:spLocks noGrp="1"/>
          </p:cNvSpPr>
          <p:nvPr>
            <p:ph type="body" sz="quarter" idx="13"/>
          </p:nvPr>
        </p:nvSpPr>
        <p:spPr/>
        <p:txBody>
          <a:bodyPr/>
          <a:lstStyle/>
          <a:p>
            <a:r>
              <a:rPr lang="es-ES" dirty="0"/>
              <a:t>@</a:t>
            </a:r>
            <a:r>
              <a:rPr lang="es-ES" dirty="0" err="1"/>
              <a:t>jsuarezruiz</a:t>
            </a:r>
            <a:endParaRPr lang="es-ES" dirty="0"/>
          </a:p>
        </p:txBody>
      </p:sp>
      <p:sp>
        <p:nvSpPr>
          <p:cNvPr id="19" name="Text Placeholder 18"/>
          <p:cNvSpPr>
            <a:spLocks noGrp="1"/>
          </p:cNvSpPr>
          <p:nvPr>
            <p:ph type="body" sz="quarter" idx="16"/>
          </p:nvPr>
        </p:nvSpPr>
        <p:spPr/>
        <p:txBody>
          <a:bodyPr>
            <a:normAutofit fontScale="92500" lnSpcReduction="10000"/>
          </a:bodyPr>
          <a:lstStyle/>
          <a:p>
            <a:r>
              <a:rPr lang="es-ES" dirty="0"/>
              <a:t>DEVELOPER</a:t>
            </a:r>
          </a:p>
        </p:txBody>
      </p:sp>
      <p:pic>
        <p:nvPicPr>
          <p:cNvPr id="9" name="Marcador de posición de imagen 8">
            <a:extLst>
              <a:ext uri="{FF2B5EF4-FFF2-40B4-BE49-F238E27FC236}">
                <a16:creationId xmlns:a16="http://schemas.microsoft.com/office/drawing/2014/main" id="{896A3834-964E-4D44-9EE3-F439F8ADB787}"/>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617" b="617"/>
          <a:stretch>
            <a:fillRect/>
          </a:stretch>
        </p:blipFill>
        <p:spPr/>
      </p:pic>
    </p:spTree>
    <p:extLst>
      <p:ext uri="{BB962C8B-B14F-4D97-AF65-F5344CB8AC3E}">
        <p14:creationId xmlns:p14="http://schemas.microsoft.com/office/powerpoint/2010/main" val="983379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76817"/>
            <a:ext cx="11655840" cy="899537"/>
          </a:xfrm>
        </p:spPr>
        <p:txBody>
          <a:bodyPr/>
          <a:lstStyle/>
          <a:p>
            <a:r>
              <a:rPr lang="en-US" sz="3921" dirty="0" err="1">
                <a:gradFill>
                  <a:gsLst>
                    <a:gs pos="10101">
                      <a:schemeClr val="tx1"/>
                    </a:gs>
                    <a:gs pos="54000">
                      <a:schemeClr val="tx1"/>
                    </a:gs>
                  </a:gsLst>
                  <a:lin ang="5400000" scaled="0"/>
                </a:gradFill>
              </a:rPr>
              <a:t>Características</a:t>
            </a:r>
            <a:r>
              <a:rPr lang="en-US" sz="3921" dirty="0">
                <a:gradFill>
                  <a:gsLst>
                    <a:gs pos="10101">
                      <a:schemeClr val="tx1"/>
                    </a:gs>
                    <a:gs pos="54000">
                      <a:schemeClr val="tx1"/>
                    </a:gs>
                  </a:gsLst>
                  <a:lin ang="5400000" scaled="0"/>
                </a:gradFill>
              </a:rPr>
              <a:t> &amp; </a:t>
            </a:r>
            <a:r>
              <a:rPr lang="en-US" sz="3921" dirty="0" err="1">
                <a:gradFill>
                  <a:gsLst>
                    <a:gs pos="10101">
                      <a:schemeClr val="tx1"/>
                    </a:gs>
                    <a:gs pos="54000">
                      <a:schemeClr val="tx1"/>
                    </a:gs>
                  </a:gsLst>
                  <a:lin ang="5400000" scaled="0"/>
                </a:gradFill>
              </a:rPr>
              <a:t>novedades</a:t>
            </a:r>
            <a:endParaRPr lang="en-US" sz="3921" dirty="0">
              <a:gradFill>
                <a:gsLst>
                  <a:gs pos="10101">
                    <a:schemeClr val="tx1"/>
                  </a:gs>
                  <a:gs pos="54000">
                    <a:schemeClr val="tx1"/>
                  </a:gs>
                </a:gsLst>
                <a:lin ang="5400000" scaled="0"/>
              </a:gradFill>
            </a:endParaRPr>
          </a:p>
        </p:txBody>
      </p:sp>
      <p:sp>
        <p:nvSpPr>
          <p:cNvPr id="7" name="Title 1"/>
          <p:cNvSpPr txBox="1">
            <a:spLocks/>
          </p:cNvSpPr>
          <p:nvPr/>
        </p:nvSpPr>
        <p:spPr>
          <a:xfrm>
            <a:off x="2883811" y="4026617"/>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Themes</a:t>
            </a:r>
            <a:endParaRPr lang="en-US" sz="1568" spc="-100" dirty="0">
              <a:gradFill>
                <a:gsLst>
                  <a:gs pos="10101">
                    <a:srgbClr val="505050"/>
                  </a:gs>
                  <a:gs pos="54000">
                    <a:srgbClr val="505050"/>
                  </a:gs>
                </a:gsLst>
                <a:lin ang="5400000" scaled="0"/>
              </a:gradFill>
              <a:latin typeface="Segoe UI Light"/>
            </a:endParaRPr>
          </a:p>
        </p:txBody>
      </p:sp>
      <p:sp>
        <p:nvSpPr>
          <p:cNvPr id="8" name="Title 1"/>
          <p:cNvSpPr txBox="1">
            <a:spLocks/>
          </p:cNvSpPr>
          <p:nvPr/>
        </p:nvSpPr>
        <p:spPr>
          <a:xfrm>
            <a:off x="993281" y="4620266"/>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Deep Linking</a:t>
            </a:r>
            <a:endParaRPr lang="en-US" sz="1568" spc="-100" dirty="0">
              <a:gradFill>
                <a:gsLst>
                  <a:gs pos="10101">
                    <a:srgbClr val="505050"/>
                  </a:gs>
                  <a:gs pos="54000">
                    <a:srgbClr val="505050"/>
                  </a:gs>
                </a:gsLst>
                <a:lin ang="5400000" scaled="0"/>
              </a:gradFill>
              <a:latin typeface="Segoe UI Light"/>
            </a:endParaRPr>
          </a:p>
        </p:txBody>
      </p:sp>
      <p:sp>
        <p:nvSpPr>
          <p:cNvPr id="9" name="Title 1"/>
          <p:cNvSpPr txBox="1">
            <a:spLocks/>
          </p:cNvSpPr>
          <p:nvPr/>
        </p:nvSpPr>
        <p:spPr>
          <a:xfrm>
            <a:off x="2248844" y="4996408"/>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Styles</a:t>
            </a:r>
            <a:endParaRPr lang="en-US" sz="1568" spc="-100" dirty="0">
              <a:gradFill>
                <a:gsLst>
                  <a:gs pos="10101">
                    <a:srgbClr val="505050"/>
                  </a:gs>
                  <a:gs pos="54000">
                    <a:srgbClr val="505050"/>
                  </a:gs>
                </a:gsLst>
                <a:lin ang="5400000" scaled="0"/>
              </a:gradFill>
              <a:latin typeface="Segoe UI Light"/>
            </a:endParaRPr>
          </a:p>
        </p:txBody>
      </p:sp>
      <p:sp>
        <p:nvSpPr>
          <p:cNvPr id="10" name="Title 1"/>
          <p:cNvSpPr txBox="1">
            <a:spLocks/>
          </p:cNvSpPr>
          <p:nvPr/>
        </p:nvSpPr>
        <p:spPr>
          <a:xfrm>
            <a:off x="6992425" y="4269220"/>
            <a:ext cx="3659212"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549" spc="-100" dirty="0">
                <a:gradFill>
                  <a:gsLst>
                    <a:gs pos="1250">
                      <a:srgbClr val="505050"/>
                    </a:gs>
                    <a:gs pos="100000">
                      <a:srgbClr val="505050"/>
                    </a:gs>
                  </a:gsLst>
                  <a:lin ang="5400000" scaled="0"/>
                </a:gradFill>
                <a:latin typeface="Segoe UI Light"/>
              </a:rPr>
              <a:t>Embedded Native Controls</a:t>
            </a:r>
            <a:endParaRPr lang="en-US" sz="2549" spc="-100" dirty="0">
              <a:gradFill>
                <a:gsLst>
                  <a:gs pos="10101">
                    <a:srgbClr val="505050"/>
                  </a:gs>
                  <a:gs pos="54000">
                    <a:srgbClr val="505050"/>
                  </a:gs>
                </a:gsLst>
                <a:lin ang="5400000" scaled="0"/>
              </a:gradFill>
              <a:latin typeface="Segoe UI Light"/>
            </a:endParaRPr>
          </a:p>
        </p:txBody>
      </p:sp>
      <p:sp>
        <p:nvSpPr>
          <p:cNvPr id="11" name="Title 1"/>
          <p:cNvSpPr txBox="1">
            <a:spLocks/>
          </p:cNvSpPr>
          <p:nvPr/>
        </p:nvSpPr>
        <p:spPr>
          <a:xfrm>
            <a:off x="792153" y="3759844"/>
            <a:ext cx="1718148"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macOS</a:t>
            </a:r>
            <a:r>
              <a:rPr lang="en-US" sz="1568" dirty="0">
                <a:solidFill>
                  <a:srgbClr val="505050"/>
                </a:solidFill>
                <a:latin typeface="Segoe UI Light"/>
              </a:rPr>
              <a:t> Preview</a:t>
            </a:r>
            <a:endParaRPr lang="en-US" sz="1568" dirty="0">
              <a:gradFill>
                <a:gsLst>
                  <a:gs pos="10101">
                    <a:srgbClr val="505050"/>
                  </a:gs>
                  <a:gs pos="54000">
                    <a:srgbClr val="505050"/>
                  </a:gs>
                </a:gsLst>
                <a:lin ang="5400000" scaled="0"/>
              </a:gradFill>
              <a:latin typeface="Segoe UI Light"/>
            </a:endParaRPr>
          </a:p>
        </p:txBody>
      </p:sp>
      <p:sp>
        <p:nvSpPr>
          <p:cNvPr id="12" name="Title 1"/>
          <p:cNvSpPr txBox="1">
            <a:spLocks/>
          </p:cNvSpPr>
          <p:nvPr/>
        </p:nvSpPr>
        <p:spPr>
          <a:xfrm>
            <a:off x="5699512" y="3124399"/>
            <a:ext cx="3406543"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Enhanced </a:t>
            </a:r>
            <a:r>
              <a:rPr lang="en-US" sz="1568" dirty="0" err="1">
                <a:solidFill>
                  <a:srgbClr val="505050"/>
                </a:solidFill>
                <a:latin typeface="Segoe UI Light"/>
              </a:rPr>
              <a:t>GestureRecognizers</a:t>
            </a:r>
            <a:endParaRPr lang="en-US" sz="1568" dirty="0">
              <a:gradFill>
                <a:gsLst>
                  <a:gs pos="10101">
                    <a:srgbClr val="505050"/>
                  </a:gs>
                  <a:gs pos="54000">
                    <a:srgbClr val="505050"/>
                  </a:gs>
                </a:gsLst>
                <a:lin ang="5400000" scaled="0"/>
              </a:gradFill>
              <a:latin typeface="Segoe UI Light"/>
            </a:endParaRPr>
          </a:p>
        </p:txBody>
      </p:sp>
      <p:sp>
        <p:nvSpPr>
          <p:cNvPr id="13" name="Title 1"/>
          <p:cNvSpPr txBox="1">
            <a:spLocks/>
          </p:cNvSpPr>
          <p:nvPr/>
        </p:nvSpPr>
        <p:spPr>
          <a:xfrm>
            <a:off x="3780236" y="5894168"/>
            <a:ext cx="268927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2353" dirty="0">
                <a:gradFill>
                  <a:gsLst>
                    <a:gs pos="10101">
                      <a:srgbClr val="505050"/>
                    </a:gs>
                    <a:gs pos="54000">
                      <a:srgbClr val="505050"/>
                    </a:gs>
                  </a:gsLst>
                  <a:lin ang="5400000" scaled="0"/>
                </a:gradFill>
                <a:latin typeface="Segoe UI Light"/>
              </a:rPr>
              <a:t>Accessibility</a:t>
            </a:r>
          </a:p>
        </p:txBody>
      </p:sp>
      <p:sp>
        <p:nvSpPr>
          <p:cNvPr id="14" name="Title 1"/>
          <p:cNvSpPr txBox="1">
            <a:spLocks/>
          </p:cNvSpPr>
          <p:nvPr/>
        </p:nvSpPr>
        <p:spPr>
          <a:xfrm>
            <a:off x="7709693" y="2546710"/>
            <a:ext cx="2763977"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Android Support Libraries</a:t>
            </a:r>
            <a:endParaRPr lang="en-US" sz="1568" dirty="0">
              <a:gradFill>
                <a:gsLst>
                  <a:gs pos="10101">
                    <a:srgbClr val="505050"/>
                  </a:gs>
                  <a:gs pos="54000">
                    <a:srgbClr val="505050"/>
                  </a:gs>
                </a:gsLst>
                <a:lin ang="5400000" scaled="0"/>
              </a:gradFill>
              <a:latin typeface="Segoe UI Light"/>
            </a:endParaRPr>
          </a:p>
        </p:txBody>
      </p:sp>
      <p:sp>
        <p:nvSpPr>
          <p:cNvPr id="15" name="Title 1"/>
          <p:cNvSpPr txBox="1">
            <a:spLocks/>
          </p:cNvSpPr>
          <p:nvPr/>
        </p:nvSpPr>
        <p:spPr>
          <a:xfrm>
            <a:off x="9382891" y="5819466"/>
            <a:ext cx="231576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PlatformSpecifics</a:t>
            </a:r>
            <a:endParaRPr lang="en-US" sz="1568" dirty="0">
              <a:gradFill>
                <a:gsLst>
                  <a:gs pos="10101">
                    <a:srgbClr val="505050"/>
                  </a:gs>
                  <a:gs pos="54000">
                    <a:srgbClr val="505050"/>
                  </a:gs>
                </a:gsLst>
                <a:lin ang="5400000" scaled="0"/>
              </a:gradFill>
              <a:latin typeface="Segoe UI Light"/>
            </a:endParaRPr>
          </a:p>
        </p:txBody>
      </p:sp>
      <p:sp>
        <p:nvSpPr>
          <p:cNvPr id="16" name="Title 1"/>
          <p:cNvSpPr txBox="1">
            <a:spLocks/>
          </p:cNvSpPr>
          <p:nvPr/>
        </p:nvSpPr>
        <p:spPr>
          <a:xfrm>
            <a:off x="9870651" y="4923042"/>
            <a:ext cx="126993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Fast Scroll</a:t>
            </a:r>
            <a:endParaRPr lang="en-US" sz="1568" dirty="0">
              <a:gradFill>
                <a:gsLst>
                  <a:gs pos="10101">
                    <a:srgbClr val="505050"/>
                  </a:gs>
                  <a:gs pos="54000">
                    <a:srgbClr val="505050"/>
                  </a:gs>
                </a:gsLst>
                <a:lin ang="5400000" scaled="0"/>
              </a:gradFill>
              <a:latin typeface="Segoe UI Light"/>
            </a:endParaRPr>
          </a:p>
        </p:txBody>
      </p:sp>
      <p:sp>
        <p:nvSpPr>
          <p:cNvPr id="17" name="Title 1"/>
          <p:cNvSpPr txBox="1">
            <a:spLocks/>
          </p:cNvSpPr>
          <p:nvPr/>
        </p:nvSpPr>
        <p:spPr>
          <a:xfrm>
            <a:off x="6234327" y="5314509"/>
            <a:ext cx="295073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NavigationPage</a:t>
            </a:r>
            <a:r>
              <a:rPr lang="en-US" sz="1568" dirty="0">
                <a:solidFill>
                  <a:srgbClr val="505050"/>
                </a:solidFill>
                <a:latin typeface="Segoe UI Light"/>
              </a:rPr>
              <a:t> Translucency</a:t>
            </a:r>
            <a:endParaRPr lang="en-US" sz="1568" dirty="0">
              <a:gradFill>
                <a:gsLst>
                  <a:gs pos="10101">
                    <a:srgbClr val="505050"/>
                  </a:gs>
                  <a:gs pos="54000">
                    <a:srgbClr val="505050"/>
                  </a:gs>
                </a:gsLst>
                <a:lin ang="5400000" scaled="0"/>
              </a:gradFill>
              <a:latin typeface="Segoe UI Light"/>
            </a:endParaRPr>
          </a:p>
        </p:txBody>
      </p:sp>
      <p:sp>
        <p:nvSpPr>
          <p:cNvPr id="18" name="Title 1"/>
          <p:cNvSpPr txBox="1">
            <a:spLocks/>
          </p:cNvSpPr>
          <p:nvPr/>
        </p:nvSpPr>
        <p:spPr>
          <a:xfrm>
            <a:off x="9515816" y="352982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Blur Behind</a:t>
            </a:r>
            <a:endParaRPr lang="en-US" sz="1568" dirty="0">
              <a:gradFill>
                <a:gsLst>
                  <a:gs pos="10101">
                    <a:srgbClr val="505050"/>
                  </a:gs>
                  <a:gs pos="54000">
                    <a:srgbClr val="505050"/>
                  </a:gs>
                </a:gsLst>
                <a:lin ang="5400000" scaled="0"/>
              </a:gradFill>
              <a:latin typeface="Segoe UI Light"/>
            </a:endParaRPr>
          </a:p>
        </p:txBody>
      </p:sp>
      <p:sp>
        <p:nvSpPr>
          <p:cNvPr id="19" name="Title 1"/>
          <p:cNvSpPr txBox="1">
            <a:spLocks/>
          </p:cNvSpPr>
          <p:nvPr/>
        </p:nvSpPr>
        <p:spPr>
          <a:xfrm>
            <a:off x="3705534" y="4736286"/>
            <a:ext cx="261457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FFFFFF"/>
                </a:solidFill>
                <a:latin typeface="Segoe UI Light"/>
              </a:rPr>
              <a:t>.</a:t>
            </a:r>
            <a:r>
              <a:rPr lang="en-US" sz="1568" dirty="0" err="1">
                <a:solidFill>
                  <a:srgbClr val="FFFFFF"/>
                </a:solidFill>
                <a:latin typeface="Segoe UI Light"/>
              </a:rPr>
              <a:t>netstandard</a:t>
            </a:r>
            <a:r>
              <a:rPr lang="en-US" sz="1568" dirty="0">
                <a:solidFill>
                  <a:srgbClr val="FFFFFF"/>
                </a:solidFill>
                <a:latin typeface="Segoe UI Light"/>
              </a:rPr>
              <a:t> support</a:t>
            </a:r>
          </a:p>
        </p:txBody>
      </p:sp>
      <p:sp>
        <p:nvSpPr>
          <p:cNvPr id="20" name="Title 1"/>
          <p:cNvSpPr txBox="1">
            <a:spLocks/>
          </p:cNvSpPr>
          <p:nvPr/>
        </p:nvSpPr>
        <p:spPr>
          <a:xfrm>
            <a:off x="194536" y="6069505"/>
            <a:ext cx="291338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Partial Collapse </a:t>
            </a:r>
            <a:r>
              <a:rPr lang="en-US" sz="1568" dirty="0" err="1">
                <a:solidFill>
                  <a:srgbClr val="505050"/>
                </a:solidFill>
                <a:latin typeface="Segoe UI Light"/>
              </a:rPr>
              <a:t>MasterPage</a:t>
            </a:r>
            <a:endParaRPr lang="en-US" sz="1568" dirty="0">
              <a:gradFill>
                <a:gsLst>
                  <a:gs pos="10101">
                    <a:srgbClr val="505050"/>
                  </a:gs>
                  <a:gs pos="54000">
                    <a:srgbClr val="505050"/>
                  </a:gs>
                </a:gsLst>
                <a:lin ang="5400000" scaled="0"/>
              </a:gradFill>
              <a:latin typeface="Segoe UI Light"/>
            </a:endParaRPr>
          </a:p>
        </p:txBody>
      </p:sp>
      <p:sp>
        <p:nvSpPr>
          <p:cNvPr id="21" name="Title 1"/>
          <p:cNvSpPr txBox="1">
            <a:spLocks/>
          </p:cNvSpPr>
          <p:nvPr/>
        </p:nvSpPr>
        <p:spPr>
          <a:xfrm>
            <a:off x="343941" y="1427482"/>
            <a:ext cx="231576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Native Control Binding</a:t>
            </a:r>
            <a:endParaRPr lang="en-US" sz="1568" dirty="0">
              <a:gradFill>
                <a:gsLst>
                  <a:gs pos="10101">
                    <a:srgbClr val="505050"/>
                  </a:gs>
                  <a:gs pos="54000">
                    <a:srgbClr val="505050"/>
                  </a:gs>
                </a:gsLst>
                <a:lin ang="5400000" scaled="0"/>
              </a:gradFill>
              <a:latin typeface="Segoe UI Light"/>
            </a:endParaRPr>
          </a:p>
        </p:txBody>
      </p:sp>
      <p:sp>
        <p:nvSpPr>
          <p:cNvPr id="22" name="Title 1"/>
          <p:cNvSpPr txBox="1">
            <a:spLocks/>
          </p:cNvSpPr>
          <p:nvPr/>
        </p:nvSpPr>
        <p:spPr>
          <a:xfrm>
            <a:off x="9550971" y="1827551"/>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Map Extensibility</a:t>
            </a:r>
            <a:endParaRPr lang="en-US" sz="1568" dirty="0">
              <a:gradFill>
                <a:gsLst>
                  <a:gs pos="10101">
                    <a:srgbClr val="505050"/>
                  </a:gs>
                  <a:gs pos="54000">
                    <a:srgbClr val="505050"/>
                  </a:gs>
                </a:gsLst>
                <a:lin ang="5400000" scaled="0"/>
              </a:gradFill>
              <a:latin typeface="Segoe UI Light"/>
            </a:endParaRPr>
          </a:p>
        </p:txBody>
      </p:sp>
      <p:sp>
        <p:nvSpPr>
          <p:cNvPr id="23" name="Title 1"/>
          <p:cNvSpPr txBox="1">
            <a:spLocks/>
          </p:cNvSpPr>
          <p:nvPr/>
        </p:nvSpPr>
        <p:spPr>
          <a:xfrm>
            <a:off x="7592238" y="890994"/>
            <a:ext cx="291338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961" dirty="0">
                <a:solidFill>
                  <a:srgbClr val="505050"/>
                </a:solidFill>
                <a:latin typeface="Segoe UI Light"/>
              </a:rPr>
              <a:t>Fast Renderers Preview</a:t>
            </a:r>
            <a:endParaRPr lang="en-US" sz="1961" dirty="0">
              <a:gradFill>
                <a:gsLst>
                  <a:gs pos="10101">
                    <a:srgbClr val="505050"/>
                  </a:gs>
                  <a:gs pos="54000">
                    <a:srgbClr val="505050"/>
                  </a:gs>
                </a:gsLst>
                <a:lin ang="5400000" scaled="0"/>
              </a:gradFill>
              <a:latin typeface="Segoe UI Light"/>
            </a:endParaRPr>
          </a:p>
        </p:txBody>
      </p:sp>
      <p:sp>
        <p:nvSpPr>
          <p:cNvPr id="24" name="Title 1"/>
          <p:cNvSpPr txBox="1">
            <a:spLocks/>
          </p:cNvSpPr>
          <p:nvPr/>
        </p:nvSpPr>
        <p:spPr>
          <a:xfrm>
            <a:off x="343941" y="2094081"/>
            <a:ext cx="2824306"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3137" dirty="0">
                <a:solidFill>
                  <a:srgbClr val="505050"/>
                </a:solidFill>
                <a:latin typeface="Segoe UI Light"/>
              </a:rPr>
              <a:t>Startup Time</a:t>
            </a:r>
            <a:endParaRPr lang="en-US" sz="3137" dirty="0">
              <a:gradFill>
                <a:gsLst>
                  <a:gs pos="10101">
                    <a:srgbClr val="505050"/>
                  </a:gs>
                  <a:gs pos="54000">
                    <a:srgbClr val="505050"/>
                  </a:gs>
                </a:gsLst>
                <a:lin ang="5400000" scaled="0"/>
              </a:gradFill>
              <a:latin typeface="Segoe UI Light"/>
            </a:endParaRPr>
          </a:p>
        </p:txBody>
      </p:sp>
      <p:sp>
        <p:nvSpPr>
          <p:cNvPr id="25" name="Title 1"/>
          <p:cNvSpPr txBox="1">
            <a:spLocks/>
          </p:cNvSpPr>
          <p:nvPr/>
        </p:nvSpPr>
        <p:spPr>
          <a:xfrm>
            <a:off x="4528446" y="3946599"/>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ListView</a:t>
            </a:r>
            <a:r>
              <a:rPr lang="en-US" sz="1568" dirty="0">
                <a:solidFill>
                  <a:srgbClr val="505050"/>
                </a:solidFill>
                <a:latin typeface="Segoe UI Light"/>
              </a:rPr>
              <a:t> Scrolling</a:t>
            </a:r>
            <a:endParaRPr lang="en-US" sz="1568" dirty="0">
              <a:gradFill>
                <a:gsLst>
                  <a:gs pos="10101">
                    <a:srgbClr val="505050"/>
                  </a:gs>
                  <a:gs pos="54000">
                    <a:srgbClr val="505050"/>
                  </a:gs>
                </a:gsLst>
                <a:lin ang="5400000" scaled="0"/>
              </a:gradFill>
              <a:latin typeface="Segoe UI Light"/>
            </a:endParaRPr>
          </a:p>
        </p:txBody>
      </p:sp>
      <p:sp>
        <p:nvSpPr>
          <p:cNvPr id="26" name="Title 1"/>
          <p:cNvSpPr txBox="1">
            <a:spLocks/>
          </p:cNvSpPr>
          <p:nvPr/>
        </p:nvSpPr>
        <p:spPr>
          <a:xfrm>
            <a:off x="2972886" y="1124289"/>
            <a:ext cx="261457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Memory Improvements</a:t>
            </a:r>
            <a:endParaRPr lang="en-US" sz="1568" dirty="0">
              <a:gradFill>
                <a:gsLst>
                  <a:gs pos="10101">
                    <a:srgbClr val="505050"/>
                  </a:gs>
                  <a:gs pos="54000">
                    <a:srgbClr val="505050"/>
                  </a:gs>
                </a:gsLst>
                <a:lin ang="5400000" scaled="0"/>
              </a:gradFill>
              <a:latin typeface="Segoe UI Light"/>
            </a:endParaRPr>
          </a:p>
        </p:txBody>
      </p:sp>
      <p:sp>
        <p:nvSpPr>
          <p:cNvPr id="27" name="Title 1"/>
          <p:cNvSpPr txBox="1">
            <a:spLocks/>
          </p:cNvSpPr>
          <p:nvPr/>
        </p:nvSpPr>
        <p:spPr>
          <a:xfrm>
            <a:off x="2734407" y="2021414"/>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XAMLC</a:t>
            </a:r>
            <a:endParaRPr lang="en-US" sz="1568" dirty="0">
              <a:gradFill>
                <a:gsLst>
                  <a:gs pos="10101">
                    <a:srgbClr val="505050"/>
                  </a:gs>
                  <a:gs pos="54000">
                    <a:srgbClr val="505050"/>
                  </a:gs>
                </a:gsLst>
                <a:lin ang="5400000" scaled="0"/>
              </a:gradFill>
              <a:latin typeface="Segoe UI Light"/>
            </a:endParaRPr>
          </a:p>
        </p:txBody>
      </p:sp>
      <p:sp>
        <p:nvSpPr>
          <p:cNvPr id="28" name="Title 1"/>
          <p:cNvSpPr txBox="1">
            <a:spLocks/>
          </p:cNvSpPr>
          <p:nvPr/>
        </p:nvSpPr>
        <p:spPr>
          <a:xfrm>
            <a:off x="6021298" y="1630391"/>
            <a:ext cx="257722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2157" dirty="0" err="1">
                <a:solidFill>
                  <a:srgbClr val="505050"/>
                </a:solidFill>
                <a:latin typeface="Segoe UI Light"/>
              </a:rPr>
              <a:t>Bindable</a:t>
            </a:r>
            <a:r>
              <a:rPr lang="en-US" sz="2157" dirty="0">
                <a:solidFill>
                  <a:srgbClr val="505050"/>
                </a:solidFill>
                <a:latin typeface="Segoe UI Light"/>
              </a:rPr>
              <a:t> Picker</a:t>
            </a:r>
            <a:endParaRPr lang="en-US" sz="2157" dirty="0">
              <a:gradFill>
                <a:gsLst>
                  <a:gs pos="10101">
                    <a:srgbClr val="505050"/>
                  </a:gs>
                  <a:gs pos="54000">
                    <a:srgbClr val="505050"/>
                  </a:gs>
                </a:gsLst>
                <a:lin ang="5400000" scaled="0"/>
              </a:gradFill>
              <a:latin typeface="Segoe UI Light"/>
            </a:endParaRPr>
          </a:p>
        </p:txBody>
      </p:sp>
      <p:sp>
        <p:nvSpPr>
          <p:cNvPr id="29" name="Title 1"/>
          <p:cNvSpPr txBox="1">
            <a:spLocks/>
          </p:cNvSpPr>
          <p:nvPr/>
        </p:nvSpPr>
        <p:spPr>
          <a:xfrm>
            <a:off x="993281" y="301956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Frame Corners</a:t>
            </a:r>
            <a:endParaRPr lang="en-US" sz="1568" dirty="0">
              <a:gradFill>
                <a:gsLst>
                  <a:gs pos="10101">
                    <a:srgbClr val="505050"/>
                  </a:gs>
                  <a:gs pos="54000">
                    <a:srgbClr val="505050"/>
                  </a:gs>
                </a:gsLst>
                <a:lin ang="5400000" scaled="0"/>
              </a:gradFill>
              <a:latin typeface="Segoe UI Light"/>
            </a:endParaRPr>
          </a:p>
        </p:txBody>
      </p:sp>
      <p:sp>
        <p:nvSpPr>
          <p:cNvPr id="30" name="Title 1"/>
          <p:cNvSpPr txBox="1">
            <a:spLocks/>
          </p:cNvSpPr>
          <p:nvPr/>
        </p:nvSpPr>
        <p:spPr>
          <a:xfrm>
            <a:off x="2915760" y="3370367"/>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Tizen</a:t>
            </a:r>
            <a:endParaRPr lang="en-US" sz="1568" dirty="0">
              <a:gradFill>
                <a:gsLst>
                  <a:gs pos="10101">
                    <a:srgbClr val="505050"/>
                  </a:gs>
                  <a:gs pos="54000">
                    <a:srgbClr val="505050"/>
                  </a:gs>
                </a:gsLst>
                <a:lin ang="5400000" scaled="0"/>
              </a:gradFill>
              <a:latin typeface="Segoe UI Light"/>
            </a:endParaRPr>
          </a:p>
        </p:txBody>
      </p:sp>
      <p:sp>
        <p:nvSpPr>
          <p:cNvPr id="33" name="Title 1"/>
          <p:cNvSpPr txBox="1">
            <a:spLocks/>
          </p:cNvSpPr>
          <p:nvPr/>
        </p:nvSpPr>
        <p:spPr>
          <a:xfrm>
            <a:off x="4418499" y="2100339"/>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Forms Previewer</a:t>
            </a:r>
            <a:endParaRPr lang="en-US" sz="1568" dirty="0">
              <a:gradFill>
                <a:gsLst>
                  <a:gs pos="10101">
                    <a:srgbClr val="505050"/>
                  </a:gs>
                  <a:gs pos="54000">
                    <a:srgbClr val="505050"/>
                  </a:gs>
                </a:gsLst>
                <a:lin ang="5400000" scaled="0"/>
              </a:gradFill>
              <a:latin typeface="Segoe UI Light"/>
            </a:endParaRPr>
          </a:p>
        </p:txBody>
      </p:sp>
      <p:sp>
        <p:nvSpPr>
          <p:cNvPr id="34" name="Title 1"/>
          <p:cNvSpPr txBox="1">
            <a:spLocks/>
          </p:cNvSpPr>
          <p:nvPr/>
        </p:nvSpPr>
        <p:spPr>
          <a:xfrm>
            <a:off x="3966991" y="274194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FlexLayout</a:t>
            </a:r>
            <a:r>
              <a:rPr lang="en-US" sz="1568" dirty="0">
                <a:solidFill>
                  <a:srgbClr val="505050"/>
                </a:solidFill>
                <a:latin typeface="Segoe UI Light"/>
              </a:rPr>
              <a:t> Preview</a:t>
            </a:r>
            <a:endParaRPr lang="en-US" sz="1568" dirty="0">
              <a:gradFill>
                <a:gsLst>
                  <a:gs pos="10101">
                    <a:srgbClr val="505050"/>
                  </a:gs>
                  <a:gs pos="54000">
                    <a:srgbClr val="505050"/>
                  </a:gs>
                </a:gsLst>
                <a:lin ang="5400000" scaled="0"/>
              </a:gradFill>
              <a:latin typeface="Segoe UI Light"/>
            </a:endParaRPr>
          </a:p>
        </p:txBody>
      </p:sp>
      <p:sp>
        <p:nvSpPr>
          <p:cNvPr id="35" name="Title 1"/>
          <p:cNvSpPr txBox="1">
            <a:spLocks/>
          </p:cNvSpPr>
          <p:nvPr/>
        </p:nvSpPr>
        <p:spPr>
          <a:xfrm>
            <a:off x="661425" y="5449936"/>
            <a:ext cx="3044109"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Xamarin.Forms</a:t>
            </a:r>
            <a:r>
              <a:rPr lang="en-US" sz="1568" dirty="0">
                <a:solidFill>
                  <a:srgbClr val="505050"/>
                </a:solidFill>
                <a:latin typeface="Segoe UI Light"/>
              </a:rPr>
              <a:t> Embedding</a:t>
            </a:r>
            <a:endParaRPr lang="en-US" sz="1568" dirty="0">
              <a:gradFill>
                <a:gsLst>
                  <a:gs pos="10101">
                    <a:srgbClr val="505050"/>
                  </a:gs>
                  <a:gs pos="54000">
                    <a:srgbClr val="505050"/>
                  </a:gs>
                </a:gsLst>
                <a:lin ang="5400000" scaled="0"/>
              </a:gradFill>
              <a:latin typeface="Segoe UI Light"/>
            </a:endParaRPr>
          </a:p>
        </p:txBody>
      </p:sp>
      <p:sp>
        <p:nvSpPr>
          <p:cNvPr id="36" name="Title 1"/>
          <p:cNvSpPr txBox="1">
            <a:spLocks/>
          </p:cNvSpPr>
          <p:nvPr/>
        </p:nvSpPr>
        <p:spPr>
          <a:xfrm>
            <a:off x="6572226" y="6048021"/>
            <a:ext cx="3044109"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DataPages</a:t>
            </a:r>
            <a:endParaRPr lang="en-US" sz="1568" dirty="0">
              <a:gradFill>
                <a:gsLst>
                  <a:gs pos="10101">
                    <a:srgbClr val="505050"/>
                  </a:gs>
                  <a:gs pos="54000">
                    <a:srgbClr val="505050"/>
                  </a:gs>
                </a:gsLst>
                <a:lin ang="5400000" scaled="0"/>
              </a:gradFill>
              <a:latin typeface="Segoe UI Light"/>
            </a:endParaRPr>
          </a:p>
        </p:txBody>
      </p:sp>
    </p:spTree>
    <p:extLst>
      <p:ext uri="{BB962C8B-B14F-4D97-AF65-F5344CB8AC3E}">
        <p14:creationId xmlns:p14="http://schemas.microsoft.com/office/powerpoint/2010/main" val="362450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mph" presetSubtype="2" fill="hold" grpId="0" nodeType="clickEffect">
                                  <p:stCondLst>
                                    <p:cond delay="0"/>
                                  </p:stCondLst>
                                  <p:childTnLst>
                                    <p:animClr clrSpc="rgb" dir="cw">
                                      <p:cBhvr override="childStyle">
                                        <p:cTn id="89" dur="2000" fill="hold"/>
                                        <p:tgtEl>
                                          <p:spTgt spid="19"/>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3" grpId="0"/>
      <p:bldP spid="34" grpId="0"/>
      <p:bldP spid="35" grpId="0"/>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a:t>Backends</a:t>
            </a:r>
          </a:p>
        </p:txBody>
      </p:sp>
    </p:spTree>
    <p:extLst>
      <p:ext uri="{BB962C8B-B14F-4D97-AF65-F5344CB8AC3E}">
        <p14:creationId xmlns:p14="http://schemas.microsoft.com/office/powerpoint/2010/main" val="34619580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Tizen</a:t>
            </a:r>
          </a:p>
        </p:txBody>
      </p:sp>
    </p:spTree>
    <p:extLst>
      <p:ext uri="{BB962C8B-B14F-4D97-AF65-F5344CB8AC3E}">
        <p14:creationId xmlns:p14="http://schemas.microsoft.com/office/powerpoint/2010/main" val="38717394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66856" y="814427"/>
            <a:ext cx="3203298" cy="5145824"/>
          </a:xfrm>
          <a:prstGeom prst="rect">
            <a:avLst/>
          </a:prstGeom>
        </p:spPr>
      </p:pic>
      <p:pic>
        <p:nvPicPr>
          <p:cNvPr id="6" name="Picture 5"/>
          <p:cNvPicPr>
            <a:picLocks noChangeAspect="1"/>
          </p:cNvPicPr>
          <p:nvPr/>
        </p:nvPicPr>
        <p:blipFill>
          <a:blip r:embed="rId4"/>
          <a:stretch>
            <a:fillRect/>
          </a:stretch>
        </p:blipFill>
        <p:spPr>
          <a:xfrm>
            <a:off x="5050172" y="2009661"/>
            <a:ext cx="6369240" cy="3119247"/>
          </a:xfrm>
          <a:prstGeom prst="rect">
            <a:avLst/>
          </a:prstGeom>
        </p:spPr>
      </p:pic>
    </p:spTree>
    <p:extLst>
      <p:ext uri="{BB962C8B-B14F-4D97-AF65-F5344CB8AC3E}">
        <p14:creationId xmlns:p14="http://schemas.microsoft.com/office/powerpoint/2010/main" val="2952717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WPF</a:t>
            </a:r>
          </a:p>
        </p:txBody>
      </p:sp>
    </p:spTree>
    <p:extLst>
      <p:ext uri="{BB962C8B-B14F-4D97-AF65-F5344CB8AC3E}">
        <p14:creationId xmlns:p14="http://schemas.microsoft.com/office/powerpoint/2010/main" val="26537345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3982453" y="1545899"/>
            <a:ext cx="4296807" cy="3684539"/>
          </a:xfrm>
          <a:prstGeom prst="rect">
            <a:avLst/>
          </a:prstGeom>
        </p:spPr>
      </p:pic>
    </p:spTree>
    <p:extLst>
      <p:ext uri="{BB962C8B-B14F-4D97-AF65-F5344CB8AC3E}">
        <p14:creationId xmlns:p14="http://schemas.microsoft.com/office/powerpoint/2010/main" val="220192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GTK#</a:t>
            </a:r>
          </a:p>
        </p:txBody>
      </p:sp>
    </p:spTree>
    <p:extLst>
      <p:ext uri="{BB962C8B-B14F-4D97-AF65-F5344CB8AC3E}">
        <p14:creationId xmlns:p14="http://schemas.microsoft.com/office/powerpoint/2010/main" val="37661667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47" y="590322"/>
            <a:ext cx="12192000" cy="5724995"/>
          </a:xfrm>
          <a:prstGeom prst="rect">
            <a:avLst/>
          </a:prstGeom>
        </p:spPr>
      </p:pic>
    </p:spTree>
    <p:extLst>
      <p:ext uri="{BB962C8B-B14F-4D97-AF65-F5344CB8AC3E}">
        <p14:creationId xmlns:p14="http://schemas.microsoft.com/office/powerpoint/2010/main" val="19189595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a:t>
            </a:r>
            <a:r>
              <a:rPr lang="en-US" dirty="0" err="1"/>
              <a:t>macOS</a:t>
            </a:r>
            <a:endParaRPr lang="en-US" dirty="0"/>
          </a:p>
        </p:txBody>
      </p:sp>
    </p:spTree>
    <p:extLst>
      <p:ext uri="{BB962C8B-B14F-4D97-AF65-F5344CB8AC3E}">
        <p14:creationId xmlns:p14="http://schemas.microsoft.com/office/powerpoint/2010/main" val="24488744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438044" y="0"/>
            <a:ext cx="9286103" cy="6858000"/>
          </a:xfrm>
          <a:prstGeom prst="rect">
            <a:avLst/>
          </a:prstGeom>
        </p:spPr>
      </p:pic>
    </p:spTree>
    <p:extLst>
      <p:ext uri="{BB962C8B-B14F-4D97-AF65-F5344CB8AC3E}">
        <p14:creationId xmlns:p14="http://schemas.microsoft.com/office/powerpoint/2010/main" val="42580095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8CB616A-2EDE-4F93-81C7-BE29C9C217CB}" type="slidenum">
              <a:rPr lang="es-ES" smtClean="0"/>
              <a:pPr/>
              <a:t>4</a:t>
            </a:fld>
            <a:endParaRPr lang="es-ES" dirty="0"/>
          </a:p>
        </p:txBody>
      </p:sp>
      <p:sp>
        <p:nvSpPr>
          <p:cNvPr id="4" name="Text Placeholder 3"/>
          <p:cNvSpPr>
            <a:spLocks noGrp="1"/>
          </p:cNvSpPr>
          <p:nvPr>
            <p:ph type="body" sz="quarter" idx="15"/>
          </p:nvPr>
        </p:nvSpPr>
        <p:spPr/>
        <p:txBody>
          <a:bodyPr/>
          <a:lstStyle/>
          <a:p>
            <a:r>
              <a:rPr lang="es-ES" dirty="0"/>
              <a:t>Introducción a Xamarin.Forms</a:t>
            </a:r>
          </a:p>
        </p:txBody>
      </p:sp>
    </p:spTree>
    <p:extLst>
      <p:ext uri="{BB962C8B-B14F-4D97-AF65-F5344CB8AC3E}">
        <p14:creationId xmlns:p14="http://schemas.microsoft.com/office/powerpoint/2010/main" val="224122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Xamarin.Forms: Nuevas plataformas</a:t>
            </a:r>
          </a:p>
        </p:txBody>
      </p:sp>
      <p:sp>
        <p:nvSpPr>
          <p:cNvPr id="3" name="Text Placeholder 2"/>
          <p:cNvSpPr>
            <a:spLocks noGrp="1"/>
          </p:cNvSpPr>
          <p:nvPr>
            <p:ph type="body" sz="quarter" idx="11"/>
          </p:nvPr>
        </p:nvSpPr>
        <p:spPr>
          <a:xfrm>
            <a:off x="277583" y="1636152"/>
            <a:ext cx="4656727" cy="4930336"/>
          </a:xfrm>
        </p:spPr>
        <p:txBody>
          <a:bodyPr/>
          <a:lstStyle/>
          <a:p>
            <a:pPr marL="457189" indent="-457189">
              <a:buFont typeface="Arial" panose="020B0604020202020204" pitchFamily="34" charset="0"/>
              <a:buChar char="•"/>
            </a:pPr>
            <a:r>
              <a:rPr lang="es-ES" sz="4267" dirty="0"/>
              <a:t>Linux</a:t>
            </a:r>
          </a:p>
          <a:p>
            <a:pPr marL="457189" indent="-457189">
              <a:buFont typeface="Arial" panose="020B0604020202020204" pitchFamily="34" charset="0"/>
              <a:buChar char="•"/>
            </a:pPr>
            <a:r>
              <a:rPr lang="es-ES" sz="4267" dirty="0"/>
              <a:t>WPF</a:t>
            </a:r>
          </a:p>
          <a:p>
            <a:pPr marL="457189" indent="-457189">
              <a:buFont typeface="Arial" panose="020B0604020202020204" pitchFamily="34" charset="0"/>
              <a:buChar char="•"/>
            </a:pPr>
            <a:r>
              <a:rPr lang="es-ES" sz="4267" dirty="0"/>
              <a:t>Unity</a:t>
            </a:r>
          </a:p>
          <a:p>
            <a:pPr marL="457189" indent="-457189">
              <a:buFont typeface="Arial" panose="020B0604020202020204" pitchFamily="34" charset="0"/>
              <a:buChar char="•"/>
            </a:pPr>
            <a:r>
              <a:rPr lang="es-ES" sz="4267" dirty="0"/>
              <a:t>ASP.net Core</a:t>
            </a:r>
            <a:endParaRPr lang="es-ES" sz="3733" dirty="0"/>
          </a:p>
          <a:p>
            <a:pPr marL="457189" indent="-457189">
              <a:buFont typeface="Arial" panose="020B0604020202020204" pitchFamily="34" charset="0"/>
              <a:buChar char="•"/>
            </a:pPr>
            <a:endParaRPr lang="es-ES" sz="2667" dirty="0"/>
          </a:p>
          <a:p>
            <a:pPr marL="0" indent="0"/>
            <a:endParaRPr lang="en-US" sz="3200" dirty="0"/>
          </a:p>
        </p:txBody>
      </p:sp>
      <p:pic>
        <p:nvPicPr>
          <p:cNvPr id="7" name="Imagen 6">
            <a:extLst>
              <a:ext uri="{FF2B5EF4-FFF2-40B4-BE49-F238E27FC236}">
                <a16:creationId xmlns:a16="http://schemas.microsoft.com/office/drawing/2014/main" id="{B597EAFA-FB76-4FCE-8A1D-68E3CC8265F7}"/>
              </a:ext>
            </a:extLst>
          </p:cNvPr>
          <p:cNvPicPr>
            <a:picLocks noChangeAspect="1"/>
          </p:cNvPicPr>
          <p:nvPr/>
        </p:nvPicPr>
        <p:blipFill>
          <a:blip r:embed="rId3"/>
          <a:stretch>
            <a:fillRect/>
          </a:stretch>
        </p:blipFill>
        <p:spPr>
          <a:xfrm>
            <a:off x="4561392" y="1636153"/>
            <a:ext cx="7215008" cy="4852305"/>
          </a:xfrm>
          <a:prstGeom prst="rect">
            <a:avLst/>
          </a:prstGeom>
        </p:spPr>
      </p:pic>
    </p:spTree>
    <p:extLst>
      <p:ext uri="{BB962C8B-B14F-4D97-AF65-F5344CB8AC3E}">
        <p14:creationId xmlns:p14="http://schemas.microsoft.com/office/powerpoint/2010/main" val="59144077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Más y </a:t>
            </a:r>
            <a:r>
              <a:rPr lang="en-US" dirty="0" err="1"/>
              <a:t>más</a:t>
            </a:r>
            <a:r>
              <a:rPr lang="en-US" dirty="0"/>
              <a:t> </a:t>
            </a:r>
            <a:r>
              <a:rPr lang="en-US" dirty="0" err="1"/>
              <a:t>plataformas</a:t>
            </a:r>
            <a:r>
              <a:rPr lang="en-US"/>
              <a:t>!</a:t>
            </a:r>
            <a:endParaRPr lang="en-US" dirty="0"/>
          </a:p>
        </p:txBody>
      </p:sp>
    </p:spTree>
    <p:extLst>
      <p:ext uri="{BB962C8B-B14F-4D97-AF65-F5344CB8AC3E}">
        <p14:creationId xmlns:p14="http://schemas.microsoft.com/office/powerpoint/2010/main" val="283956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8CB616A-2EDE-4F93-81C7-BE29C9C217CB}" type="slidenum">
              <a:rPr lang="es-ES" smtClean="0"/>
              <a:pPr/>
              <a:t>42</a:t>
            </a:fld>
            <a:endParaRPr lang="es-ES" dirty="0"/>
          </a:p>
        </p:txBody>
      </p:sp>
      <p:sp>
        <p:nvSpPr>
          <p:cNvPr id="4" name="Text Placeholder 3"/>
          <p:cNvSpPr>
            <a:spLocks noGrp="1"/>
          </p:cNvSpPr>
          <p:nvPr>
            <p:ph type="body" sz="quarter" idx="15"/>
          </p:nvPr>
        </p:nvSpPr>
        <p:spPr/>
        <p:txBody>
          <a:bodyPr/>
          <a:lstStyle/>
          <a:p>
            <a:r>
              <a:rPr lang="es-ES" dirty="0"/>
              <a:t>¿Preguntas?</a:t>
            </a:r>
          </a:p>
        </p:txBody>
      </p:sp>
    </p:spTree>
    <p:extLst>
      <p:ext uri="{BB962C8B-B14F-4D97-AF65-F5344CB8AC3E}">
        <p14:creationId xmlns:p14="http://schemas.microsoft.com/office/powerpoint/2010/main" val="3714788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a:t>¡GRACIAS!</a:t>
            </a:r>
            <a:endParaRPr lang="es-ES" dirty="0"/>
          </a:p>
        </p:txBody>
      </p:sp>
      <p:sp>
        <p:nvSpPr>
          <p:cNvPr id="13" name="Text Placeholder 12"/>
          <p:cNvSpPr>
            <a:spLocks noGrp="1"/>
          </p:cNvSpPr>
          <p:nvPr>
            <p:ph type="body" sz="quarter" idx="13"/>
          </p:nvPr>
        </p:nvSpPr>
        <p:spPr/>
        <p:txBody>
          <a:bodyPr/>
          <a:lstStyle/>
          <a:p>
            <a:r>
              <a:rPr lang="es-ES" dirty="0"/>
              <a:t>www.plainconcepts.com</a:t>
            </a:r>
          </a:p>
        </p:txBody>
      </p:sp>
      <p:sp>
        <p:nvSpPr>
          <p:cNvPr id="14" name="Text Placeholder 13"/>
          <p:cNvSpPr>
            <a:spLocks noGrp="1"/>
          </p:cNvSpPr>
          <p:nvPr>
            <p:ph type="body" sz="quarter" idx="14"/>
          </p:nvPr>
        </p:nvSpPr>
        <p:spPr/>
        <p:txBody>
          <a:bodyPr/>
          <a:lstStyle/>
          <a:p>
            <a:r>
              <a:rPr lang="es-ES" dirty="0"/>
              <a:t>@</a:t>
            </a:r>
            <a:r>
              <a:rPr lang="es-ES" dirty="0" err="1"/>
              <a:t>plainconcepts</a:t>
            </a:r>
            <a:endParaRPr lang="es-ES" dirty="0"/>
          </a:p>
        </p:txBody>
      </p:sp>
    </p:spTree>
    <p:extLst>
      <p:ext uri="{BB962C8B-B14F-4D97-AF65-F5344CB8AC3E}">
        <p14:creationId xmlns:p14="http://schemas.microsoft.com/office/powerpoint/2010/main" val="3217102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669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705" y="2044043"/>
            <a:ext cx="2117353" cy="25444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825" y="2044045"/>
            <a:ext cx="2117353" cy="806577"/>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878" y="2044043"/>
            <a:ext cx="2117353" cy="25444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8019" y="2044045"/>
            <a:ext cx="2108332" cy="806577"/>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828" y="2044043"/>
            <a:ext cx="2117353" cy="25444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522" y="2044045"/>
            <a:ext cx="2112799" cy="806577"/>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0068" y="290404"/>
            <a:ext cx="11654187" cy="899411"/>
          </a:xfrm>
        </p:spPr>
        <p:txBody>
          <a:bodyPr>
            <a:normAutofit fontScale="90000"/>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903521" y="2116513"/>
            <a:ext cx="2103779" cy="621565"/>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2157" dirty="0">
                <a:solidFill>
                  <a:schemeClr val="bg1"/>
                </a:solidFill>
              </a:rPr>
              <a:t>iOS</a:t>
            </a:r>
          </a:p>
        </p:txBody>
      </p:sp>
      <p:sp>
        <p:nvSpPr>
          <p:cNvPr id="22" name="TextBox 21"/>
          <p:cNvSpPr txBox="1"/>
          <p:nvPr/>
        </p:nvSpPr>
        <p:spPr>
          <a:xfrm>
            <a:off x="7192517" y="2128961"/>
            <a:ext cx="2103779" cy="621565"/>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2157" dirty="0">
                <a:solidFill>
                  <a:schemeClr val="bg1"/>
                </a:solidFill>
              </a:rPr>
              <a:t>Windows</a:t>
            </a:r>
          </a:p>
        </p:txBody>
      </p:sp>
      <p:sp>
        <p:nvSpPr>
          <p:cNvPr id="23" name="TextBox 22"/>
          <p:cNvSpPr txBox="1"/>
          <p:nvPr/>
        </p:nvSpPr>
        <p:spPr>
          <a:xfrm>
            <a:off x="5048017" y="2128961"/>
            <a:ext cx="2103779" cy="621565"/>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2157" dirty="0">
                <a:solidFill>
                  <a:schemeClr val="bg1"/>
                </a:solidFill>
              </a:rPr>
              <a:t>Android</a:t>
            </a:r>
          </a:p>
        </p:txBody>
      </p:sp>
      <p:sp>
        <p:nvSpPr>
          <p:cNvPr id="24" name="TextBox 23"/>
          <p:cNvSpPr txBox="1"/>
          <p:nvPr/>
        </p:nvSpPr>
        <p:spPr>
          <a:xfrm>
            <a:off x="2906401" y="3425865"/>
            <a:ext cx="2103779" cy="893113"/>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1961" dirty="0">
                <a:solidFill>
                  <a:schemeClr val="bg1"/>
                </a:solidFill>
              </a:rPr>
              <a:t>Objective-C</a:t>
            </a:r>
          </a:p>
          <a:p>
            <a:pPr algn="ctr" defTabSz="913926"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399" y="3425865"/>
            <a:ext cx="2103779" cy="893113"/>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1961" dirty="0">
                <a:solidFill>
                  <a:schemeClr val="bg1"/>
                </a:solidFill>
              </a:rPr>
              <a:t>C#</a:t>
            </a:r>
          </a:p>
          <a:p>
            <a:pPr algn="ctr" defTabSz="913926"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897" y="3425864"/>
            <a:ext cx="2103779" cy="893113"/>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1961" dirty="0">
                <a:solidFill>
                  <a:schemeClr val="bg1"/>
                </a:solidFill>
              </a:rPr>
              <a:t>Java</a:t>
            </a:r>
          </a:p>
          <a:p>
            <a:pPr algn="ctr" defTabSz="913926" fontAlgn="base">
              <a:spcBef>
                <a:spcPct val="0"/>
              </a:spcBef>
              <a:spcAft>
                <a:spcPct val="0"/>
              </a:spcAft>
            </a:pPr>
            <a:r>
              <a:rPr lang="en-US" sz="1961" dirty="0">
                <a:solidFill>
                  <a:schemeClr val="bg1"/>
                </a:solidFill>
                <a:latin typeface="+mj-lt"/>
              </a:rPr>
              <a:t>Android Studio</a:t>
            </a:r>
          </a:p>
        </p:txBody>
      </p:sp>
      <p:sp>
        <p:nvSpPr>
          <p:cNvPr id="28" name="TextBox 27"/>
          <p:cNvSpPr txBox="1"/>
          <p:nvPr/>
        </p:nvSpPr>
        <p:spPr>
          <a:xfrm>
            <a:off x="419449" y="5149083"/>
            <a:ext cx="11353105" cy="1028279"/>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2400" dirty="0"/>
              <a:t>No se </a:t>
            </a:r>
            <a:r>
              <a:rPr lang="en-US" sz="2400" dirty="0" err="1"/>
              <a:t>comparte</a:t>
            </a:r>
            <a:r>
              <a:rPr lang="en-US" sz="2400" dirty="0"/>
              <a:t> </a:t>
            </a:r>
            <a:r>
              <a:rPr lang="en-US" sz="2400" dirty="0" err="1"/>
              <a:t>código</a:t>
            </a:r>
            <a:r>
              <a:rPr lang="en-US" sz="2400" dirty="0"/>
              <a:t> </a:t>
            </a:r>
            <a:r>
              <a:rPr lang="en-US" sz="2400" dirty="0">
                <a:solidFill>
                  <a:schemeClr val="bg2">
                    <a:lumMod val="50000"/>
                  </a:schemeClr>
                </a:solidFill>
              </a:rPr>
              <a:t>•</a:t>
            </a:r>
            <a:r>
              <a:rPr lang="en-US" sz="2400" dirty="0"/>
              <a:t> </a:t>
            </a:r>
            <a:r>
              <a:rPr lang="en-US" sz="2400" dirty="0" err="1"/>
              <a:t>Diferentes</a:t>
            </a:r>
            <a:r>
              <a:rPr lang="en-US" sz="2400" dirty="0"/>
              <a:t> </a:t>
            </a:r>
            <a:r>
              <a:rPr lang="en-US" sz="2400" dirty="0" err="1"/>
              <a:t>lenguajes</a:t>
            </a:r>
            <a:r>
              <a:rPr lang="en-US" sz="2400" dirty="0"/>
              <a:t> &amp; </a:t>
            </a:r>
            <a:r>
              <a:rPr lang="en-US" sz="2400" dirty="0" err="1"/>
              <a:t>entornos</a:t>
            </a:r>
            <a:r>
              <a:rPr lang="en-US" sz="2400" dirty="0"/>
              <a:t> de </a:t>
            </a:r>
            <a:r>
              <a:rPr lang="en-US" sz="2400" dirty="0" err="1"/>
              <a:t>desarrollo</a:t>
            </a:r>
            <a:r>
              <a:rPr lang="en-US" sz="2400" dirty="0"/>
              <a:t> </a:t>
            </a:r>
            <a:r>
              <a:rPr lang="en-US" sz="2400" dirty="0">
                <a:solidFill>
                  <a:schemeClr val="bg2">
                    <a:lumMod val="50000"/>
                  </a:schemeClr>
                </a:solidFill>
              </a:rPr>
              <a:t>•</a:t>
            </a:r>
            <a:r>
              <a:rPr lang="en-US" sz="2400" dirty="0"/>
              <a:t> </a:t>
            </a:r>
            <a:r>
              <a:rPr lang="en-US" sz="2400" dirty="0" err="1"/>
              <a:t>Diferentes</a:t>
            </a:r>
            <a:r>
              <a:rPr lang="en-US" sz="2400" dirty="0"/>
              <a:t> </a:t>
            </a:r>
            <a:r>
              <a:rPr lang="en-US" sz="2400" dirty="0" err="1"/>
              <a:t>equipos</a:t>
            </a:r>
            <a:endParaRPr lang="en-US" sz="2400" dirty="0">
              <a:gradFill>
                <a:gsLst>
                  <a:gs pos="2917">
                    <a:schemeClr val="tx1"/>
                  </a:gs>
                  <a:gs pos="30000">
                    <a:schemeClr val="tx1"/>
                  </a:gs>
                </a:gsLst>
                <a:lin ang="5400000" scaled="0"/>
              </a:gradFill>
            </a:endParaRPr>
          </a:p>
        </p:txBody>
      </p:sp>
      <p:sp>
        <p:nvSpPr>
          <p:cNvPr id="29" name="Left Brace 28"/>
          <p:cNvSpPr/>
          <p:nvPr/>
        </p:nvSpPr>
        <p:spPr>
          <a:xfrm rot="5400000">
            <a:off x="5980075" y="-394784"/>
            <a:ext cx="231855" cy="1073067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7">
              <a:ln w="38100" cmpd="sng">
                <a:solidFill>
                  <a:srgbClr val="000000"/>
                </a:solidFill>
                <a:prstDash val="dash"/>
              </a:ln>
            </a:endParaRPr>
          </a:p>
        </p:txBody>
      </p:sp>
      <p:grpSp>
        <p:nvGrpSpPr>
          <p:cNvPr id="46" name="Group 45"/>
          <p:cNvGrpSpPr/>
          <p:nvPr/>
        </p:nvGrpSpPr>
        <p:grpSpPr>
          <a:xfrm>
            <a:off x="3568172" y="1072419"/>
            <a:ext cx="787211" cy="787211"/>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223" y="1069472"/>
            <a:ext cx="787211" cy="787211"/>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049" y="1081920"/>
            <a:ext cx="787211" cy="787211"/>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90404"/>
            <a:ext cx="11654187" cy="899411"/>
          </a:xfrm>
        </p:spPr>
        <p:txBody>
          <a:bodyPr>
            <a:normAutofit fontScale="90000"/>
          </a:bodyPr>
          <a:lstStyle/>
          <a:p>
            <a:pPr algn="ctr"/>
            <a:r>
              <a:rPr lang="en-US" dirty="0"/>
              <a:t>Escribe </a:t>
            </a:r>
            <a:r>
              <a:rPr lang="en-US" dirty="0" err="1"/>
              <a:t>una</a:t>
            </a:r>
            <a:r>
              <a:rPr lang="en-US" dirty="0"/>
              <a:t> </a:t>
            </a:r>
            <a:r>
              <a:rPr lang="en-US" dirty="0" err="1"/>
              <a:t>vez</a:t>
            </a:r>
            <a:r>
              <a:rPr lang="en-US" dirty="0"/>
              <a:t>, </a:t>
            </a:r>
            <a:r>
              <a:rPr lang="en-US" dirty="0" err="1"/>
              <a:t>corre</a:t>
            </a:r>
            <a:r>
              <a:rPr lang="en-US" dirty="0"/>
              <a:t> </a:t>
            </a:r>
            <a:r>
              <a:rPr lang="en-US" dirty="0" err="1"/>
              <a:t>en</a:t>
            </a:r>
            <a:r>
              <a:rPr lang="en-US" dirty="0"/>
              <a:t> </a:t>
            </a:r>
            <a:r>
              <a:rPr lang="en-US" dirty="0" err="1"/>
              <a:t>todos</a:t>
            </a:r>
            <a:endParaRPr lang="en-US" dirty="0"/>
          </a:p>
        </p:txBody>
      </p:sp>
      <p:sp>
        <p:nvSpPr>
          <p:cNvPr id="35" name="Left Brace 34"/>
          <p:cNvSpPr/>
          <p:nvPr/>
        </p:nvSpPr>
        <p:spPr>
          <a:xfrm rot="5400000">
            <a:off x="5983964" y="383457"/>
            <a:ext cx="224075" cy="9087463"/>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7">
              <a:ln w="38100" cmpd="sng">
                <a:solidFill>
                  <a:srgbClr val="000000"/>
                </a:solidFill>
                <a:prstDash val="dash"/>
              </a:ln>
            </a:endParaRPr>
          </a:p>
        </p:txBody>
      </p:sp>
      <p:grpSp>
        <p:nvGrpSpPr>
          <p:cNvPr id="57" name="Group 56"/>
          <p:cNvGrpSpPr/>
          <p:nvPr/>
        </p:nvGrpSpPr>
        <p:grpSpPr>
          <a:xfrm>
            <a:off x="4782676" y="1942952"/>
            <a:ext cx="2626651" cy="2626651"/>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1" cy="572890"/>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1767"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4609" y="2080245"/>
            <a:ext cx="2704737" cy="2280929"/>
          </a:xfrm>
          <a:prstGeom prst="rect">
            <a:avLst/>
          </a:prstGeom>
          <a:noFill/>
        </p:spPr>
        <p:txBody>
          <a:bodyPr wrap="square" lIns="179259" tIns="143407" rIns="179259" bIns="143407" rtlCol="0">
            <a:spAutoFit/>
          </a:bodyPr>
          <a:lstStyle/>
          <a:p>
            <a:pPr algn="r" defTabSz="913926" fontAlgn="base">
              <a:lnSpc>
                <a:spcPct val="110000"/>
              </a:lnSpc>
              <a:spcBef>
                <a:spcPct val="0"/>
              </a:spcBef>
              <a:spcAft>
                <a:spcPct val="0"/>
              </a:spcAft>
            </a:pPr>
            <a:r>
              <a:rPr lang="en-US" sz="2941" dirty="0"/>
              <a:t>Lua</a:t>
            </a:r>
          </a:p>
          <a:p>
            <a:pPr algn="r" defTabSz="913926" fontAlgn="base">
              <a:lnSpc>
                <a:spcPct val="110000"/>
              </a:lnSpc>
              <a:spcBef>
                <a:spcPct val="0"/>
              </a:spcBef>
              <a:spcAft>
                <a:spcPct val="0"/>
              </a:spcAft>
            </a:pPr>
            <a:r>
              <a:rPr lang="en-US" sz="2941" dirty="0"/>
              <a:t>Javascript</a:t>
            </a:r>
          </a:p>
          <a:p>
            <a:pPr algn="r" defTabSz="913926" fontAlgn="base">
              <a:lnSpc>
                <a:spcPct val="110000"/>
              </a:lnSpc>
              <a:spcBef>
                <a:spcPct val="0"/>
              </a:spcBef>
              <a:spcAft>
                <a:spcPct val="0"/>
              </a:spcAft>
            </a:pPr>
            <a:r>
              <a:rPr lang="en-US" sz="2941" dirty="0"/>
              <a:t>Actionscript</a:t>
            </a:r>
          </a:p>
          <a:p>
            <a:pPr algn="r" defTabSz="913926" fontAlgn="base">
              <a:lnSpc>
                <a:spcPct val="110000"/>
              </a:lnSpc>
              <a:spcBef>
                <a:spcPct val="0"/>
              </a:spcBef>
              <a:spcAft>
                <a:spcPct val="0"/>
              </a:spcAft>
            </a:pPr>
            <a:r>
              <a:rPr lang="en-US" sz="2941" dirty="0"/>
              <a:t>HTML+CSS</a:t>
            </a:r>
          </a:p>
        </p:txBody>
      </p:sp>
      <p:cxnSp>
        <p:nvCxnSpPr>
          <p:cNvPr id="38" name="Straight Arrow Connector 37"/>
          <p:cNvCxnSpPr/>
          <p:nvPr/>
        </p:nvCxnSpPr>
        <p:spPr>
          <a:xfrm>
            <a:off x="3932545" y="2503139"/>
            <a:ext cx="86102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545" y="3013531"/>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545" y="3523923"/>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546" y="4034313"/>
            <a:ext cx="84857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083" y="1855813"/>
            <a:ext cx="2137660" cy="2800931"/>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9449" y="5101828"/>
            <a:ext cx="11353105" cy="651702"/>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2353" dirty="0" err="1"/>
              <a:t>Acceso</a:t>
            </a:r>
            <a:r>
              <a:rPr lang="en-US" sz="2353" dirty="0"/>
              <a:t> </a:t>
            </a:r>
            <a:r>
              <a:rPr lang="en-US" sz="2353" dirty="0" err="1"/>
              <a:t>limitado</a:t>
            </a:r>
            <a:r>
              <a:rPr lang="en-US" sz="2353" dirty="0"/>
              <a:t> a APIs </a:t>
            </a:r>
            <a:r>
              <a:rPr lang="en-US" sz="2353" dirty="0">
                <a:solidFill>
                  <a:schemeClr val="bg2">
                    <a:lumMod val="50000"/>
                  </a:schemeClr>
                </a:solidFill>
              </a:rPr>
              <a:t>•</a:t>
            </a:r>
            <a:r>
              <a:rPr lang="en-US" sz="2353" dirty="0"/>
              <a:t> </a:t>
            </a:r>
            <a:r>
              <a:rPr lang="en-US" sz="2353" dirty="0" err="1"/>
              <a:t>Menos</a:t>
            </a:r>
            <a:r>
              <a:rPr lang="en-US" sz="2353" dirty="0"/>
              <a:t> </a:t>
            </a:r>
            <a:r>
              <a:rPr lang="en-US" sz="2353" dirty="0" err="1"/>
              <a:t>rendimiento</a:t>
            </a:r>
            <a:r>
              <a:rPr lang="en-US" sz="2353" dirty="0"/>
              <a:t> </a:t>
            </a:r>
            <a:r>
              <a:rPr lang="en-US" sz="2353" dirty="0">
                <a:solidFill>
                  <a:schemeClr val="bg2">
                    <a:lumMod val="50000"/>
                  </a:schemeClr>
                </a:solidFill>
              </a:rPr>
              <a:t>•</a:t>
            </a:r>
            <a:r>
              <a:rPr lang="en-US" sz="2353" dirty="0"/>
              <a:t>  </a:t>
            </a:r>
            <a:r>
              <a:rPr lang="en-US" sz="2353" dirty="0" err="1"/>
              <a:t>Experiencia</a:t>
            </a:r>
            <a:r>
              <a:rPr lang="en-US" sz="2353" dirty="0"/>
              <a:t> de </a:t>
            </a:r>
            <a:r>
              <a:rPr lang="en-US" sz="2353" dirty="0" err="1"/>
              <a:t>usuario</a:t>
            </a:r>
            <a:r>
              <a:rPr lang="en-US" sz="2353" dirty="0"/>
              <a:t> </a:t>
            </a:r>
            <a:r>
              <a:rPr lang="en-US" sz="2353" dirty="0" err="1"/>
              <a:t>más</a:t>
            </a:r>
            <a:r>
              <a:rPr lang="en-US" sz="2353" dirty="0"/>
              <a:t> </a:t>
            </a:r>
            <a:r>
              <a:rPr lang="en-US" sz="2353" dirty="0" err="1"/>
              <a:t>pobre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8" y="290404"/>
            <a:ext cx="11654187" cy="899411"/>
          </a:xfrm>
        </p:spPr>
        <p:txBody>
          <a:bodyPr>
            <a:normAutofit fontScale="90000"/>
          </a:bodyPr>
          <a:lstStyle/>
          <a:p>
            <a:pPr algn="ctr"/>
            <a:r>
              <a:rPr lang="en-US" dirty="0"/>
              <a:t>El </a:t>
            </a:r>
            <a:r>
              <a:rPr lang="en-US" dirty="0" err="1"/>
              <a:t>enfoque</a:t>
            </a:r>
            <a:r>
              <a:rPr lang="en-US" dirty="0"/>
              <a:t> de Xamarin</a:t>
            </a:r>
          </a:p>
        </p:txBody>
      </p:sp>
      <p:sp>
        <p:nvSpPr>
          <p:cNvPr id="14" name="TextBox 13"/>
          <p:cNvSpPr txBox="1"/>
          <p:nvPr/>
        </p:nvSpPr>
        <p:spPr>
          <a:xfrm>
            <a:off x="419449" y="5385363"/>
            <a:ext cx="11353105" cy="658947"/>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2400" dirty="0" err="1">
                <a:solidFill>
                  <a:srgbClr val="70ACBB"/>
                </a:solidFill>
              </a:rPr>
              <a:t>Código</a:t>
            </a:r>
            <a:r>
              <a:rPr lang="en-US" sz="2400" dirty="0">
                <a:solidFill>
                  <a:srgbClr val="70ACBB"/>
                </a:solidFill>
              </a:rPr>
              <a:t> </a:t>
            </a:r>
            <a:r>
              <a:rPr lang="en-US" sz="2400" dirty="0" err="1">
                <a:solidFill>
                  <a:srgbClr val="70ACBB"/>
                </a:solidFill>
              </a:rPr>
              <a:t>común</a:t>
            </a:r>
            <a:r>
              <a:rPr lang="en-US" sz="2400" dirty="0">
                <a:solidFill>
                  <a:srgbClr val="70ACBB"/>
                </a:solidFill>
              </a:rPr>
              <a:t> </a:t>
            </a:r>
            <a:r>
              <a:rPr lang="en-US" sz="2400" dirty="0" err="1">
                <a:solidFill>
                  <a:srgbClr val="70ACBB"/>
                </a:solidFill>
              </a:rPr>
              <a:t>compartido</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err="1">
                <a:solidFill>
                  <a:srgbClr val="70ACBB"/>
                </a:solidFill>
              </a:rPr>
              <a:t>Acceso</a:t>
            </a:r>
            <a:r>
              <a:rPr lang="en-US" sz="2400" dirty="0">
                <a:solidFill>
                  <a:srgbClr val="70ACBB"/>
                </a:solidFill>
              </a:rPr>
              <a:t> 100% a APIs </a:t>
            </a:r>
            <a:r>
              <a:rPr lang="en-US" sz="2400" dirty="0" err="1">
                <a:solidFill>
                  <a:srgbClr val="70ACBB"/>
                </a:solidFill>
              </a:rPr>
              <a:t>nativas</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a:solidFill>
                  <a:srgbClr val="70ACBB"/>
                </a:solidFill>
              </a:rPr>
              <a:t>Alto </a:t>
            </a:r>
            <a:r>
              <a:rPr lang="en-US" sz="2400" dirty="0" err="1">
                <a:solidFill>
                  <a:srgbClr val="70ACBB"/>
                </a:solidFill>
              </a:rPr>
              <a:t>rendimiento</a:t>
            </a:r>
            <a:endParaRPr lang="en-US" sz="2400" dirty="0">
              <a:solidFill>
                <a:srgbClr val="70ACBB"/>
              </a:solidFill>
            </a:endParaRPr>
          </a:p>
        </p:txBody>
      </p:sp>
      <p:sp>
        <p:nvSpPr>
          <p:cNvPr id="20" name="Left Brace 19"/>
          <p:cNvSpPr/>
          <p:nvPr/>
        </p:nvSpPr>
        <p:spPr>
          <a:xfrm rot="5400000">
            <a:off x="5986051" y="282791"/>
            <a:ext cx="234752" cy="984519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0"/>
            <a:endParaRPr lang="en-US" sz="1767">
              <a:ln w="38100" cmpd="sng">
                <a:solidFill>
                  <a:srgbClr val="000000"/>
                </a:solidFill>
                <a:prstDash val="dash"/>
              </a:ln>
              <a:solidFill>
                <a:srgbClr val="404040"/>
              </a:solidFill>
            </a:endParaRPr>
          </a:p>
        </p:txBody>
      </p:sp>
      <p:grpSp>
        <p:nvGrpSpPr>
          <p:cNvPr id="3" name="Group 2"/>
          <p:cNvGrpSpPr/>
          <p:nvPr/>
        </p:nvGrpSpPr>
        <p:grpSpPr>
          <a:xfrm>
            <a:off x="2893875" y="1190053"/>
            <a:ext cx="6419107" cy="3642539"/>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4" y="2150169"/>
              <a:ext cx="2104077" cy="530846"/>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1567"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846"/>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1567" dirty="0">
                  <a:solidFill>
                    <a:srgbClr val="FFFFFF"/>
                  </a:solidFill>
                </a:rPr>
                <a:t>Windows C# UI</a:t>
              </a:r>
            </a:p>
          </p:txBody>
        </p:sp>
        <p:sp>
          <p:nvSpPr>
            <p:cNvPr id="43" name="TextBox 42"/>
            <p:cNvSpPr txBox="1"/>
            <p:nvPr/>
          </p:nvSpPr>
          <p:spPr>
            <a:xfrm>
              <a:off x="4962446" y="2150169"/>
              <a:ext cx="2104077" cy="530846"/>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1567" dirty="0">
                  <a:solidFill>
                    <a:srgbClr val="FFFFFF"/>
                  </a:solidFill>
                </a:rPr>
                <a:t>Android C# UI</a:t>
              </a:r>
            </a:p>
          </p:txBody>
        </p:sp>
        <p:sp>
          <p:nvSpPr>
            <p:cNvPr id="19" name="TextBox 18"/>
            <p:cNvSpPr txBox="1"/>
            <p:nvPr/>
          </p:nvSpPr>
          <p:spPr>
            <a:xfrm>
              <a:off x="2830401" y="3439157"/>
              <a:ext cx="6393683" cy="892984"/>
            </a:xfrm>
            <a:prstGeom prst="rect">
              <a:avLst/>
            </a:prstGeom>
            <a:noFill/>
          </p:spPr>
          <p:txBody>
            <a:bodyPr wrap="square" lIns="179259" tIns="143407" rIns="179259" bIns="143407" rtlCol="0">
              <a:spAutoFit/>
            </a:bodyPr>
            <a:lstStyle/>
            <a:p>
              <a:pPr algn="ctr" defTabSz="913926" fontAlgn="base">
                <a:spcBef>
                  <a:spcPct val="0"/>
                </a:spcBef>
                <a:spcAft>
                  <a:spcPct val="0"/>
                </a:spcAft>
              </a:pPr>
              <a:r>
                <a:rPr lang="en-US" sz="392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64"/>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1106457"/>
          </a:xfrm>
        </p:spPr>
        <p:txBody>
          <a:bodyPr/>
          <a:lstStyle/>
          <a:p>
            <a:pPr marL="0" indent="0" algn="ctr">
              <a:spcAft>
                <a:spcPts val="588"/>
              </a:spcAft>
              <a:buNone/>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marL="0" indent="0" algn="ctr">
              <a:spcAft>
                <a:spcPts val="588"/>
              </a:spcAft>
              <a:buNone/>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69240" y="366216"/>
            <a:ext cx="11655840" cy="899537"/>
          </a:xfrm>
        </p:spPr>
        <p:txBody>
          <a:bodyPr>
            <a:normAutofit fontScale="90000"/>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7711" y="1628577"/>
            <a:ext cx="8616577" cy="3600846"/>
          </a:xfrm>
          <a:prstGeom prst="rect">
            <a:avLst/>
          </a:prstGeom>
        </p:spPr>
      </p:pic>
    </p:spTree>
    <p:extLst>
      <p:ext uri="{BB962C8B-B14F-4D97-AF65-F5344CB8AC3E}">
        <p14:creationId xmlns:p14="http://schemas.microsoft.com/office/powerpoint/2010/main" val="4042596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240"/>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347584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ThemeLigh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Light" id="{C941CF03-3338-4985-8EAC-BBE1775F964E}" vid="{700D08F9-7052-4296-B63E-852116034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9EDCF03A94AC49921C3ABB7BDFCB3F" ma:contentTypeVersion="2" ma:contentTypeDescription="Create a new document." ma:contentTypeScope="" ma:versionID="c7a6a286c8d6145848d913063d60edc5">
  <xsd:schema xmlns:xsd="http://www.w3.org/2001/XMLSchema" xmlns:xs="http://www.w3.org/2001/XMLSchema" xmlns:p="http://schemas.microsoft.com/office/2006/metadata/properties" xmlns:ns2="204b01a4-1b46-4c78-96b4-48c9e96830a3" targetNamespace="http://schemas.microsoft.com/office/2006/metadata/properties" ma:root="true" ma:fieldsID="21ec870ac1ead7621c68ba89b76a63d5" ns2:_="">
    <xsd:import namespace="204b01a4-1b46-4c78-96b4-48c9e96830a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4b01a4-1b46-4c78-96b4-48c9e96830a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AA2E6C-506C-44BF-98B5-373FEE3DCA88}">
  <ds:schemaRefs>
    <ds:schemaRef ds:uri="http://schemas.microsoft.com/sharepoint/v3/contenttype/forms"/>
  </ds:schemaRefs>
</ds:datastoreItem>
</file>

<file path=customXml/itemProps2.xml><?xml version="1.0" encoding="utf-8"?>
<ds:datastoreItem xmlns:ds="http://schemas.openxmlformats.org/officeDocument/2006/customXml" ds:itemID="{DD77C9E3-1B06-46F1-B79D-4B433ADBAE57}">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204b01a4-1b46-4c78-96b4-48c9e96830a3"/>
    <ds:schemaRef ds:uri="http://www.w3.org/XML/1998/namespace"/>
  </ds:schemaRefs>
</ds:datastoreItem>
</file>

<file path=customXml/itemProps3.xml><?xml version="1.0" encoding="utf-8"?>
<ds:datastoreItem xmlns:ds="http://schemas.openxmlformats.org/officeDocument/2006/customXml" ds:itemID="{1C9675AA-813E-4176-ABB1-5ACB293EB4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4b01a4-1b46-4c78-96b4-48c9e96830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17809</TotalTime>
  <Words>1266</Words>
  <Application>Microsoft Office PowerPoint</Application>
  <PresentationFormat>Panorámica</PresentationFormat>
  <Paragraphs>316</Paragraphs>
  <Slides>44</Slides>
  <Notes>20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44</vt:i4>
      </vt:variant>
    </vt:vector>
  </HeadingPairs>
  <TitlesOfParts>
    <vt:vector size="58" baseType="lpstr">
      <vt:lpstr>Segoe UI (Headings)</vt:lpstr>
      <vt:lpstr>Wingdings</vt:lpstr>
      <vt:lpstr>Helvetica35-Thin</vt:lpstr>
      <vt:lpstr>Tw Cen MT</vt:lpstr>
      <vt:lpstr>Consolas</vt:lpstr>
      <vt:lpstr>Courier New</vt:lpstr>
      <vt:lpstr>Helvetica Light</vt:lpstr>
      <vt:lpstr>Helvetica</vt:lpstr>
      <vt:lpstr>Arial</vt:lpstr>
      <vt:lpstr>Open Sans</vt:lpstr>
      <vt:lpstr>Segoe UI Light</vt:lpstr>
      <vt:lpstr>Segoe UI</vt:lpstr>
      <vt:lpstr>Calibri</vt:lpstr>
      <vt:lpstr>ThemeLight</vt:lpstr>
      <vt:lpstr>Aprendiendo Xamarin!</vt:lpstr>
      <vt:lpstr>Presentación de PowerPoint</vt:lpstr>
      <vt:lpstr>Javier Suárez</vt:lpstr>
      <vt:lpstr>Presentación de PowerPoint</vt:lpstr>
      <vt:lpstr>Código nativo</vt:lpstr>
      <vt:lpstr>Escribe una vez, corre en todos</vt:lpstr>
      <vt:lpstr>El enfoque de Xamarin</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Xamarin.Forms  Demo</vt:lpstr>
      <vt:lpstr>Xamarin Live Player</vt:lpstr>
      <vt:lpstr>Xamarin Live Player</vt:lpstr>
      <vt:lpstr>Xamarin Live Player</vt:lpstr>
      <vt:lpstr>Preparando el entorno</vt:lpstr>
      <vt:lpstr>Xamarin Live Player App</vt:lpstr>
      <vt:lpstr>Xamarin Live Player App</vt:lpstr>
      <vt:lpstr>Emparejando un dispositivo</vt:lpstr>
      <vt:lpstr>Probamos Xamarin Live Player</vt:lpstr>
      <vt:lpstr>One more thing…</vt:lpstr>
      <vt:lpstr>Xamarin.Forms es Open Source!</vt:lpstr>
      <vt:lpstr>Comunidad</vt:lpstr>
      <vt:lpstr>Características &amp; novedades</vt:lpstr>
      <vt:lpstr>Backends</vt:lpstr>
      <vt:lpstr>Nuevos Backends: Tizen</vt:lpstr>
      <vt:lpstr>Presentación de PowerPoint</vt:lpstr>
      <vt:lpstr>Nuevos Backends: WPF</vt:lpstr>
      <vt:lpstr>Presentación de PowerPoint</vt:lpstr>
      <vt:lpstr>Nuevos Backends: GTK#</vt:lpstr>
      <vt:lpstr>Presentación de PowerPoint</vt:lpstr>
      <vt:lpstr>Nuevos Backends: macOS</vt:lpstr>
      <vt:lpstr>Presentación de PowerPoint</vt:lpstr>
      <vt:lpstr>Xamarin.Forms: Nuevas plataformas</vt:lpstr>
      <vt:lpstr>Más y más plataformas!</vt:lpstr>
      <vt:lpstr>Presentación de PowerPoint</vt:lpstr>
      <vt:lpstr>¡GRACIAS!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Clara Assin Sunye</dc:creator>
  <cp:lastModifiedBy>Javier Suárez Ruiz</cp:lastModifiedBy>
  <cp:revision>927</cp:revision>
  <dcterms:created xsi:type="dcterms:W3CDTF">2015-09-03T07:07:39Z</dcterms:created>
  <dcterms:modified xsi:type="dcterms:W3CDTF">2018-02-16T18:34:50Z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0x0101000B9EDCF03A94AC49921C3ABB7BDFCB3F</vt:lpwstr>
  </property>
</Properties>
</file>